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392" r:id="rId3"/>
    <p:sldId id="400" r:id="rId4"/>
    <p:sldId id="401" r:id="rId5"/>
    <p:sldId id="402" r:id="rId6"/>
    <p:sldId id="403" r:id="rId7"/>
    <p:sldId id="404" r:id="rId8"/>
    <p:sldId id="407" r:id="rId9"/>
    <p:sldId id="415" r:id="rId10"/>
    <p:sldId id="409" r:id="rId11"/>
    <p:sldId id="416" r:id="rId12"/>
    <p:sldId id="417" r:id="rId13"/>
    <p:sldId id="412" r:id="rId14"/>
    <p:sldId id="418" r:id="rId15"/>
    <p:sldId id="405" r:id="rId16"/>
    <p:sldId id="419" r:id="rId17"/>
    <p:sldId id="423" r:id="rId18"/>
    <p:sldId id="408" r:id="rId19"/>
    <p:sldId id="420" r:id="rId20"/>
    <p:sldId id="331" r:id="rId21"/>
    <p:sldId id="421" r:id="rId22"/>
    <p:sldId id="425" r:id="rId23"/>
    <p:sldId id="424" r:id="rId24"/>
    <p:sldId id="406" r:id="rId25"/>
    <p:sldId id="394" r:id="rId26"/>
    <p:sldId id="414" r:id="rId27"/>
    <p:sldId id="426" r:id="rId28"/>
    <p:sldId id="427" r:id="rId29"/>
    <p:sldId id="396" r:id="rId30"/>
    <p:sldId id="337" r:id="rId31"/>
    <p:sldId id="343" r:id="rId32"/>
    <p:sldId id="295" r:id="rId33"/>
    <p:sldId id="382" r:id="rId3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8EB8"/>
    <a:srgbClr val="336699"/>
    <a:srgbClr val="009900"/>
    <a:srgbClr val="1680A6"/>
    <a:srgbClr val="FFCC99"/>
    <a:srgbClr val="FF3300"/>
    <a:srgbClr val="4D4D4D"/>
    <a:srgbClr val="E1F4F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7" autoAdjust="0"/>
    <p:restoredTop sz="94684" autoAdjust="0"/>
  </p:normalViewPr>
  <p:slideViewPr>
    <p:cSldViewPr snapToGrid="0">
      <p:cViewPr>
        <p:scale>
          <a:sx n="70" d="100"/>
          <a:sy n="70" d="100"/>
        </p:scale>
        <p:origin x="-1608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lnSpc>
                <a:spcPct val="130000"/>
              </a:lnSpc>
              <a:spcBef>
                <a:spcPct val="5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lnSpc>
                <a:spcPct val="130000"/>
              </a:lnSpc>
              <a:spcBef>
                <a:spcPct val="5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E3107C39-5456-44E1-AC47-30AB7A6AF82A}" type="datetimeFigureOut">
              <a:rPr lang="pt-BR"/>
              <a:pPr>
                <a:defRPr/>
              </a:pPr>
              <a:t>18/11/2013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130000"/>
              </a:lnSpc>
              <a:spcBef>
                <a:spcPct val="5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lnSpc>
                <a:spcPct val="130000"/>
              </a:lnSpc>
              <a:spcBef>
                <a:spcPct val="5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78EFBA03-F74D-49B1-863D-3B9020DE83C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67C38E5-42F8-40BF-BE65-8244C5DDC0E6}" type="slidenum">
              <a:rPr lang="pt-BR" smtClean="0">
                <a:cs typeface="Arial" charset="0"/>
              </a:rPr>
              <a:pPr/>
              <a:t>13</a:t>
            </a:fld>
            <a:endParaRPr lang="pt-BR" smtClean="0">
              <a:cs typeface="Arial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67C38E5-42F8-40BF-BE65-8244C5DDC0E6}" type="slidenum">
              <a:rPr lang="pt-BR" smtClean="0">
                <a:cs typeface="Arial" charset="0"/>
              </a:rPr>
              <a:pPr/>
              <a:t>14</a:t>
            </a:fld>
            <a:endParaRPr lang="pt-BR" smtClean="0">
              <a:cs typeface="Arial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3467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3467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62025" y="1600200"/>
            <a:ext cx="3533775" cy="402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33775" cy="402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dentromaior0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TÍTULO GENÉRICO</a:t>
            </a:r>
          </a:p>
        </p:txBody>
      </p:sp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180975" y="6122988"/>
            <a:ext cx="717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pt-BR" sz="1400" b="1">
                <a:solidFill>
                  <a:schemeClr val="bg1"/>
                </a:solidFill>
              </a:rPr>
              <a:t>Líquidos Iônicos na Geração de Energia e em Novas Perspectivas</a:t>
            </a:r>
          </a:p>
          <a:p>
            <a:pPr algn="r"/>
            <a:r>
              <a:rPr lang="pt-BR" sz="1400">
                <a:solidFill>
                  <a:srgbClr val="DDDDDD"/>
                </a:solidFill>
              </a:rPr>
              <a:t>João Arthur F. Lunau Batalha</a:t>
            </a:r>
          </a:p>
        </p:txBody>
      </p:sp>
      <p:sp>
        <p:nvSpPr>
          <p:cNvPr id="1029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2025" y="1600200"/>
            <a:ext cx="7219950" cy="402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0"/>
            <a:r>
              <a:rPr lang="pt-BR" smtClean="0"/>
              <a:t>Segundo nível</a:t>
            </a:r>
          </a:p>
          <a:p>
            <a:pPr lvl="0"/>
            <a:r>
              <a:rPr lang="pt-BR" smtClean="0"/>
              <a:t>Terceiro nível</a:t>
            </a:r>
          </a:p>
          <a:p>
            <a:pPr lvl="0"/>
            <a:r>
              <a:rPr lang="pt-BR" smtClean="0"/>
              <a:t>Quarto nível</a:t>
            </a:r>
          </a:p>
          <a:p>
            <a:pPr lvl="0"/>
            <a:r>
              <a:rPr lang="pt-BR" smtClean="0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78FB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78FB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78FB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78FB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78FB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178FB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178FB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178FB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178FB9"/>
          </a:solidFill>
          <a:latin typeface="Arial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cs typeface="+mn-cs"/>
        </a:defRPr>
      </a:lvl2pPr>
      <a:lvl3pPr marL="914400" algn="l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cs typeface="+mn-cs"/>
        </a:defRPr>
      </a:lvl3pPr>
      <a:lvl4pPr marL="1371600" algn="l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cs typeface="+mn-cs"/>
        </a:defRPr>
      </a:lvl4pPr>
      <a:lvl5pPr marL="1828800" algn="l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cs typeface="+mn-cs"/>
        </a:defRPr>
      </a:lvl5pPr>
      <a:lvl6pPr marL="2286000" algn="l" rtl="0" fontAlgn="base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cs typeface="+mn-cs"/>
        </a:defRPr>
      </a:lvl6pPr>
      <a:lvl7pPr marL="2743200" algn="l" rtl="0" fontAlgn="base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cs typeface="+mn-cs"/>
        </a:defRPr>
      </a:lvl7pPr>
      <a:lvl8pPr marL="3200400" algn="l" rtl="0" fontAlgn="base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cs typeface="+mn-cs"/>
        </a:defRPr>
      </a:lvl8pPr>
      <a:lvl9pPr marL="3657600" algn="l" rtl="0" fontAlgn="base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7" descr="capamaior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546100" y="2200275"/>
            <a:ext cx="833278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t-BR" sz="3200" b="1">
                <a:solidFill>
                  <a:srgbClr val="178FB9"/>
                </a:solidFill>
              </a:rPr>
              <a:t>Líquidos Iônicos na Geração de Energia e</a:t>
            </a:r>
          </a:p>
          <a:p>
            <a:pPr algn="r"/>
            <a:r>
              <a:rPr lang="pt-BR" sz="3200" b="1">
                <a:solidFill>
                  <a:srgbClr val="178FB9"/>
                </a:solidFill>
              </a:rPr>
              <a:t>em Novas Perspectivas</a:t>
            </a:r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5314950" y="4068763"/>
            <a:ext cx="36020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t-BR" sz="2400">
                <a:solidFill>
                  <a:schemeClr val="bg2"/>
                </a:solidFill>
              </a:rPr>
              <a:t>7ª Semana de Polímeros</a:t>
            </a:r>
            <a:endParaRPr lang="pt-BR" sz="1800">
              <a:solidFill>
                <a:schemeClr val="bg2"/>
              </a:solidFill>
            </a:endParaRPr>
          </a:p>
        </p:txBody>
      </p:sp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2636838" y="6132513"/>
            <a:ext cx="49101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400" b="1">
                <a:solidFill>
                  <a:srgbClr val="4D4D4D"/>
                </a:solidFill>
              </a:rPr>
              <a:t>João Arthur F. Lunau Batalha</a:t>
            </a:r>
          </a:p>
          <a:p>
            <a:pPr algn="r"/>
            <a:r>
              <a:rPr lang="pt-BR" sz="1400">
                <a:solidFill>
                  <a:schemeClr val="bg2"/>
                </a:solidFill>
              </a:rPr>
              <a:t>Laboratório de Polímeros com Aplicações Especiais </a:t>
            </a:r>
          </a:p>
        </p:txBody>
      </p:sp>
      <p:sp>
        <p:nvSpPr>
          <p:cNvPr id="14341" name="Text Box 15"/>
          <p:cNvSpPr txBox="1">
            <a:spLocks noChangeArrowheads="1"/>
          </p:cNvSpPr>
          <p:nvPr/>
        </p:nvSpPr>
        <p:spPr bwMode="auto">
          <a:xfrm>
            <a:off x="304800" y="361950"/>
            <a:ext cx="670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>
                <a:solidFill>
                  <a:srgbClr val="B2B2B2"/>
                </a:solidFill>
                <a:latin typeface="Times New Roman" pitchFamily="18" charset="0"/>
              </a:rPr>
              <a:t>Universidade Federal do Rio de Janeiro – UFRJ</a:t>
            </a:r>
          </a:p>
        </p:txBody>
      </p:sp>
      <p:sp>
        <p:nvSpPr>
          <p:cNvPr id="14342" name="Text Box 16"/>
          <p:cNvSpPr txBox="1">
            <a:spLocks noChangeArrowheads="1"/>
          </p:cNvSpPr>
          <p:nvPr/>
        </p:nvSpPr>
        <p:spPr bwMode="auto">
          <a:xfrm>
            <a:off x="334963" y="722313"/>
            <a:ext cx="58674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300" b="1">
                <a:solidFill>
                  <a:srgbClr val="178FB9"/>
                </a:solidFill>
                <a:latin typeface="Book Antiqua" pitchFamily="18" charset="0"/>
              </a:rPr>
              <a:t>Instituto de Macromoléculas Professora Eloisa Mano - IMA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2587143" y="374650"/>
            <a:ext cx="40142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b="1" dirty="0" smtClean="0">
                <a:solidFill>
                  <a:srgbClr val="178FB9"/>
                </a:solidFill>
              </a:rPr>
              <a:t>Atuadores Eletroquímicos</a:t>
            </a:r>
            <a:endParaRPr lang="pt-BR" sz="2400" b="1" dirty="0">
              <a:solidFill>
                <a:srgbClr val="178FB9"/>
              </a:solidFill>
            </a:endParaRP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6182496" y="5679456"/>
            <a:ext cx="2033516" cy="3256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342900" indent="-342900" algn="l">
              <a:lnSpc>
                <a:spcPct val="120000"/>
              </a:lnSpc>
            </a:pPr>
            <a:r>
              <a:rPr lang="pt-BR" sz="1200" dirty="0" smtClean="0"/>
              <a:t>Fonte</a:t>
            </a:r>
            <a:r>
              <a:rPr lang="pt-BR" sz="1200" dirty="0"/>
              <a:t>: </a:t>
            </a:r>
            <a:r>
              <a:rPr lang="en-US" sz="1200" dirty="0" smtClean="0"/>
              <a:t>Armand </a:t>
            </a:r>
            <a:r>
              <a:rPr lang="en-US" sz="1200" dirty="0"/>
              <a:t>et al. (</a:t>
            </a:r>
            <a:r>
              <a:rPr lang="en-US" sz="1200" dirty="0" smtClean="0"/>
              <a:t>2009)</a:t>
            </a:r>
            <a:endParaRPr lang="en-US" sz="1200" dirty="0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2317" y="1078172"/>
            <a:ext cx="6859866" cy="448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2587143" y="374650"/>
            <a:ext cx="40142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b="1" dirty="0" smtClean="0">
                <a:solidFill>
                  <a:srgbClr val="178FB9"/>
                </a:solidFill>
              </a:rPr>
              <a:t>Atuadores Eletroquímicos</a:t>
            </a:r>
            <a:endParaRPr lang="pt-BR" sz="2400" b="1" dirty="0">
              <a:solidFill>
                <a:srgbClr val="178FB9"/>
              </a:solidFill>
            </a:endParaRP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6796653" y="5583920"/>
            <a:ext cx="2033516" cy="3627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342900" indent="-342900" algn="l">
              <a:lnSpc>
                <a:spcPct val="120000"/>
              </a:lnSpc>
            </a:pPr>
            <a:r>
              <a:rPr lang="en-US" b="1" dirty="0" err="1" smtClean="0"/>
              <a:t>PPy</a:t>
            </a:r>
            <a:endParaRPr lang="en-US" b="1" dirty="0"/>
          </a:p>
        </p:txBody>
      </p:sp>
      <p:pic>
        <p:nvPicPr>
          <p:cNvPr id="5" name="Imagem 4" descr="600px-CDCEAPEDI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724" y="1091807"/>
            <a:ext cx="8336870" cy="3070747"/>
          </a:xfrm>
          <a:prstGeom prst="rect">
            <a:avLst/>
          </a:prstGeom>
        </p:spPr>
      </p:pic>
      <p:pic>
        <p:nvPicPr>
          <p:cNvPr id="7" name="Imagem 6" descr="pvdf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9149" y="4267911"/>
            <a:ext cx="2068015" cy="139591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934278" y="5636526"/>
            <a:ext cx="1405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/>
              <a:t>PVdF</a:t>
            </a:r>
            <a:endParaRPr lang="en-US" b="1" dirty="0"/>
          </a:p>
        </p:txBody>
      </p:sp>
      <p:pic>
        <p:nvPicPr>
          <p:cNvPr id="9" name="Imagem 8" descr="Polypyrro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45085" y="4312055"/>
            <a:ext cx="2527434" cy="124258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2587143" y="374650"/>
            <a:ext cx="40142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b="1" dirty="0" smtClean="0">
                <a:solidFill>
                  <a:srgbClr val="178FB9"/>
                </a:solidFill>
              </a:rPr>
              <a:t>Atuadores Eletroquímicos</a:t>
            </a:r>
            <a:endParaRPr lang="pt-BR" sz="2400" b="1" dirty="0">
              <a:solidFill>
                <a:srgbClr val="178FB9"/>
              </a:solidFill>
            </a:endParaRPr>
          </a:p>
        </p:txBody>
      </p:sp>
      <p:pic>
        <p:nvPicPr>
          <p:cNvPr id="5" name="Imagem 4" descr="377366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412" y="974443"/>
            <a:ext cx="4588796" cy="3274029"/>
          </a:xfrm>
          <a:prstGeom prst="rect">
            <a:avLst/>
          </a:prstGeom>
        </p:spPr>
      </p:pic>
      <p:pic>
        <p:nvPicPr>
          <p:cNvPr id="10" name="Imagem 9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6496" y="4441208"/>
            <a:ext cx="4914900" cy="1524000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2347427" y="5459104"/>
            <a:ext cx="723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/>
              <a:t>PANi</a:t>
            </a:r>
            <a:endParaRPr lang="en-US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6" descr="dentromaior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8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Espaço Reservado para Número de Slide 2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30000"/>
              </a:lnSpc>
              <a:spcBef>
                <a:spcPct val="50000"/>
              </a:spcBef>
            </a:pPr>
            <a:fld id="{DFB2C750-DCFB-457E-B6CC-AA97ADF599F5}" type="slidenum">
              <a:rPr lang="pt-BR"/>
              <a:pPr algn="ctr">
                <a:lnSpc>
                  <a:spcPct val="130000"/>
                </a:lnSpc>
                <a:spcBef>
                  <a:spcPct val="50000"/>
                </a:spcBef>
              </a:pPr>
              <a:t>13</a:t>
            </a:fld>
            <a:endParaRPr lang="pt-BR"/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2937201" y="328613"/>
            <a:ext cx="33473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400" b="1" dirty="0" smtClean="0">
                <a:solidFill>
                  <a:srgbClr val="178FB9"/>
                </a:solidFill>
              </a:rPr>
              <a:t>Células Fotovoltaicas</a:t>
            </a:r>
            <a:endParaRPr lang="pt-BR" sz="2400" b="1" dirty="0">
              <a:solidFill>
                <a:srgbClr val="178FB9"/>
              </a:solidFill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-23813" y="6092825"/>
            <a:ext cx="7388226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MEMBRANAS POLIMÉRICAS NO CONTEXTO DE NOVAS TECNOLOGIAS PARA GERAÇÃO DE ENERGIA SUSTENTÁVEL</a:t>
            </a:r>
          </a:p>
        </p:txBody>
      </p:sp>
      <p:sp>
        <p:nvSpPr>
          <p:cNvPr id="33797" name="Retângulo 15"/>
          <p:cNvSpPr>
            <a:spLocks noChangeArrowheads="1"/>
          </p:cNvSpPr>
          <p:nvPr/>
        </p:nvSpPr>
        <p:spPr bwMode="auto">
          <a:xfrm>
            <a:off x="1514475" y="846138"/>
            <a:ext cx="2362200" cy="41433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 algn="ctr">
              <a:lnSpc>
                <a:spcPct val="130000"/>
              </a:lnSpc>
              <a:spcBef>
                <a:spcPct val="50000"/>
              </a:spcBef>
            </a:pPr>
            <a:endParaRPr lang="en-US"/>
          </a:p>
        </p:txBody>
      </p:sp>
      <p:pic>
        <p:nvPicPr>
          <p:cNvPr id="33798" name="Imagem 9" descr="solarcells49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1009650"/>
            <a:ext cx="3868738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6" descr="dentromaior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8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Espaço Reservado para Número de Slide 2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30000"/>
              </a:lnSpc>
              <a:spcBef>
                <a:spcPct val="50000"/>
              </a:spcBef>
            </a:pPr>
            <a:fld id="{DFB2C750-DCFB-457E-B6CC-AA97ADF599F5}" type="slidenum">
              <a:rPr lang="pt-BR"/>
              <a:pPr algn="ctr">
                <a:lnSpc>
                  <a:spcPct val="130000"/>
                </a:lnSpc>
                <a:spcBef>
                  <a:spcPct val="50000"/>
                </a:spcBef>
              </a:pPr>
              <a:t>14</a:t>
            </a:fld>
            <a:endParaRPr lang="pt-BR"/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3024676" y="328613"/>
            <a:ext cx="33473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400" b="1" dirty="0" smtClean="0">
                <a:solidFill>
                  <a:srgbClr val="178FB9"/>
                </a:solidFill>
              </a:rPr>
              <a:t>Células Fotovoltaicas</a:t>
            </a:r>
            <a:endParaRPr lang="pt-BR" sz="2400" b="1" dirty="0">
              <a:solidFill>
                <a:srgbClr val="178FB9"/>
              </a:solidFill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-23813" y="6092825"/>
            <a:ext cx="7388226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MEMBRANAS POLIMÉRICAS NO CONTEXTO DE NOVAS TECNOLOGIAS PARA GERAÇÃO DE ENERGIA SUSTENTÁVEL</a:t>
            </a:r>
          </a:p>
        </p:txBody>
      </p:sp>
      <p:sp>
        <p:nvSpPr>
          <p:cNvPr id="33797" name="Retângulo 15"/>
          <p:cNvSpPr>
            <a:spLocks noChangeArrowheads="1"/>
          </p:cNvSpPr>
          <p:nvPr/>
        </p:nvSpPr>
        <p:spPr bwMode="auto">
          <a:xfrm>
            <a:off x="1514475" y="846138"/>
            <a:ext cx="2362200" cy="41433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 algn="ctr">
              <a:lnSpc>
                <a:spcPct val="130000"/>
              </a:lnSpc>
              <a:spcBef>
                <a:spcPct val="50000"/>
              </a:spcBef>
            </a:pPr>
            <a:endParaRPr lang="en-US"/>
          </a:p>
        </p:txBody>
      </p:sp>
      <p:pic>
        <p:nvPicPr>
          <p:cNvPr id="8" name="Imagem 7" descr="ja0292941n0000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726" y="1053551"/>
            <a:ext cx="8410789" cy="4119937"/>
          </a:xfrm>
          <a:prstGeom prst="rect">
            <a:avLst/>
          </a:prstGeom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27607" y="5160751"/>
            <a:ext cx="8434256" cy="31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342900" indent="-342900" algn="l">
              <a:lnSpc>
                <a:spcPct val="120000"/>
              </a:lnSpc>
            </a:pPr>
            <a:r>
              <a:rPr lang="pt-BR" sz="1200" b="1" dirty="0" smtClean="0"/>
              <a:t>Figura 3: Sistema de célula fotovoltaica empregando líquido iônico</a:t>
            </a:r>
            <a:r>
              <a:rPr lang="pt-BR" sz="1200" dirty="0" smtClean="0"/>
              <a:t> (Fonte</a:t>
            </a:r>
            <a:r>
              <a:rPr lang="pt-BR" sz="1200" dirty="0"/>
              <a:t>: </a:t>
            </a:r>
            <a:r>
              <a:rPr lang="pt-BR" sz="1200" dirty="0" err="1" smtClean="0"/>
              <a:t>Wang</a:t>
            </a:r>
            <a:r>
              <a:rPr lang="en-US" sz="1200" dirty="0" smtClean="0"/>
              <a:t> </a:t>
            </a:r>
            <a:r>
              <a:rPr lang="en-US" sz="1200" dirty="0"/>
              <a:t>al. (</a:t>
            </a:r>
            <a:r>
              <a:rPr lang="en-US" sz="1200" dirty="0" smtClean="0"/>
              <a:t>2003))</a:t>
            </a:r>
            <a:endParaRPr lang="en-US" sz="1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3051175" y="374650"/>
            <a:ext cx="26629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b="1" dirty="0" smtClean="0">
                <a:solidFill>
                  <a:srgbClr val="178FB9"/>
                </a:solidFill>
              </a:rPr>
              <a:t>Baterias de Lítio </a:t>
            </a:r>
            <a:endParaRPr lang="pt-BR" sz="2400" b="1" dirty="0">
              <a:solidFill>
                <a:srgbClr val="178FB9"/>
              </a:solidFill>
            </a:endParaRP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893" y="996285"/>
            <a:ext cx="5605888" cy="495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714759" y="1694219"/>
            <a:ext cx="2033516" cy="3256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342900" indent="-342900" algn="l">
              <a:lnSpc>
                <a:spcPct val="120000"/>
              </a:lnSpc>
            </a:pPr>
            <a:r>
              <a:rPr lang="pt-BR" sz="1200" dirty="0" smtClean="0"/>
              <a:t>Fonte</a:t>
            </a:r>
            <a:r>
              <a:rPr lang="pt-BR" sz="1200" dirty="0"/>
              <a:t>: </a:t>
            </a:r>
            <a:r>
              <a:rPr lang="en-US" sz="1200" dirty="0" smtClean="0"/>
              <a:t>Armand </a:t>
            </a:r>
            <a:r>
              <a:rPr lang="en-US" sz="1200" dirty="0"/>
              <a:t>et al. (</a:t>
            </a:r>
            <a:r>
              <a:rPr lang="en-US" sz="1200" dirty="0" smtClean="0"/>
              <a:t>2009)</a:t>
            </a:r>
            <a:endParaRPr lang="en-US" sz="1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3051175" y="374650"/>
            <a:ext cx="26629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b="1" dirty="0" smtClean="0">
                <a:solidFill>
                  <a:srgbClr val="178FB9"/>
                </a:solidFill>
              </a:rPr>
              <a:t>Baterias de Lítio </a:t>
            </a:r>
            <a:endParaRPr lang="pt-BR" sz="2400" b="1" dirty="0">
              <a:solidFill>
                <a:srgbClr val="178FB9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68991" y="4082618"/>
            <a:ext cx="7779284" cy="31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342900" indent="-342900" algn="l">
              <a:lnSpc>
                <a:spcPct val="120000"/>
              </a:lnSpc>
            </a:pPr>
            <a:r>
              <a:rPr lang="pt-BR" sz="1200" dirty="0" smtClean="0"/>
              <a:t>Fonte</a:t>
            </a:r>
            <a:r>
              <a:rPr lang="pt-BR" sz="1200" dirty="0"/>
              <a:t>: </a:t>
            </a:r>
            <a:r>
              <a:rPr lang="en-US" sz="1200" dirty="0" err="1" smtClean="0"/>
              <a:t>Tigelaar</a:t>
            </a:r>
            <a:r>
              <a:rPr lang="en-US" sz="1200" dirty="0" smtClean="0"/>
              <a:t> </a:t>
            </a:r>
            <a:r>
              <a:rPr lang="en-US" sz="1200" dirty="0"/>
              <a:t>et al. (</a:t>
            </a:r>
            <a:r>
              <a:rPr lang="en-US" sz="1200" dirty="0" smtClean="0"/>
              <a:t>2007)</a:t>
            </a:r>
            <a:endParaRPr lang="en-US" sz="1200" dirty="0"/>
          </a:p>
        </p:txBody>
      </p:sp>
      <p:pic>
        <p:nvPicPr>
          <p:cNvPr id="5" name="Imagem 4" descr="RX29P-tigelaar2-f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134" y="1992565"/>
            <a:ext cx="7971742" cy="204716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2"/>
          <p:cNvSpPr txBox="1">
            <a:spLocks noChangeArrowheads="1"/>
          </p:cNvSpPr>
          <p:nvPr/>
        </p:nvSpPr>
        <p:spPr bwMode="auto">
          <a:xfrm>
            <a:off x="2676525" y="450850"/>
            <a:ext cx="3910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srgbClr val="178FB9"/>
                </a:solidFill>
              </a:rPr>
              <a:t>As Células a Combustível</a:t>
            </a:r>
          </a:p>
        </p:txBody>
      </p:sp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187325" y="1216025"/>
            <a:ext cx="8769350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Tx/>
              <a:buChar char="•"/>
            </a:pPr>
            <a:r>
              <a:rPr lang="pt-BR"/>
              <a:t> Desenvolvimento da tecnologia:</a:t>
            </a:r>
          </a:p>
          <a:p>
            <a:pPr lvl="1" algn="just">
              <a:spcBef>
                <a:spcPct val="50000"/>
              </a:spcBef>
              <a:buFontTx/>
              <a:buChar char="•"/>
            </a:pPr>
            <a:r>
              <a:rPr lang="pt-BR"/>
              <a:t> Alto preço dos componentes</a:t>
            </a:r>
          </a:p>
          <a:p>
            <a:pPr lvl="1" algn="just">
              <a:spcBef>
                <a:spcPct val="50000"/>
              </a:spcBef>
              <a:buFontTx/>
              <a:buChar char="•"/>
            </a:pPr>
            <a:r>
              <a:rPr lang="pt-BR"/>
              <a:t> Baixa densidade de energia</a:t>
            </a:r>
          </a:p>
          <a:p>
            <a:pPr lvl="1" algn="just">
              <a:spcBef>
                <a:spcPct val="50000"/>
              </a:spcBef>
              <a:buFontTx/>
              <a:buChar char="•"/>
            </a:pPr>
            <a:r>
              <a:rPr lang="pt-BR"/>
              <a:t> Processo espontâneo</a:t>
            </a:r>
          </a:p>
          <a:p>
            <a:pPr algn="just">
              <a:spcBef>
                <a:spcPct val="50000"/>
              </a:spcBef>
            </a:pPr>
            <a:endParaRPr lang="pt-BR"/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pt-BR"/>
              <a:t> Veículos espaciais, uso militar,</a:t>
            </a:r>
          </a:p>
          <a:p>
            <a:pPr algn="just">
              <a:spcBef>
                <a:spcPct val="50000"/>
              </a:spcBef>
            </a:pPr>
            <a:r>
              <a:rPr lang="pt-BR"/>
              <a:t>conjuntos residenciais, plantas de </a:t>
            </a:r>
          </a:p>
          <a:p>
            <a:pPr algn="just">
              <a:spcBef>
                <a:spcPct val="50000"/>
              </a:spcBef>
            </a:pPr>
            <a:r>
              <a:rPr lang="pt-BR"/>
              <a:t>energia elétrica, eletrônicos </a:t>
            </a:r>
          </a:p>
          <a:p>
            <a:pPr algn="just">
              <a:spcBef>
                <a:spcPct val="50000"/>
              </a:spcBef>
            </a:pPr>
            <a:endParaRPr lang="pt-BR"/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pt-BR"/>
              <a:t> Altas temperaturas</a:t>
            </a:r>
          </a:p>
          <a:p>
            <a:pPr lvl="1" algn="just">
              <a:spcBef>
                <a:spcPct val="50000"/>
              </a:spcBef>
              <a:buFontTx/>
              <a:buChar char="•"/>
            </a:pPr>
            <a:r>
              <a:rPr lang="pt-BR"/>
              <a:t> Maior eficiência</a:t>
            </a:r>
          </a:p>
          <a:p>
            <a:pPr lvl="1" algn="just">
              <a:spcBef>
                <a:spcPct val="50000"/>
              </a:spcBef>
              <a:buFontTx/>
              <a:buChar char="•"/>
            </a:pPr>
            <a:r>
              <a:rPr lang="pt-BR"/>
              <a:t> Co-geração</a:t>
            </a:r>
          </a:p>
          <a:p>
            <a:pPr lvl="1" algn="just">
              <a:spcBef>
                <a:spcPct val="50000"/>
              </a:spcBef>
              <a:buFontTx/>
              <a:buChar char="•"/>
            </a:pPr>
            <a:r>
              <a:rPr lang="pt-BR"/>
              <a:t> Tolerância dos ctalisadores</a:t>
            </a: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2260600" y="5499100"/>
            <a:ext cx="4622800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 algn="ctr">
              <a:lnSpc>
                <a:spcPct val="130000"/>
              </a:lnSpc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93504" name="Group 320"/>
          <p:cNvGraphicFramePr>
            <a:graphicFrameLocks noGrp="1"/>
          </p:cNvGraphicFramePr>
          <p:nvPr/>
        </p:nvGraphicFramePr>
        <p:xfrm>
          <a:off x="3733800" y="1727200"/>
          <a:ext cx="5143500" cy="4209099"/>
        </p:xfrm>
        <a:graphic>
          <a:graphicData uri="http://schemas.openxmlformats.org/drawingml/2006/table">
            <a:tbl>
              <a:tblPr/>
              <a:tblGrid>
                <a:gridCol w="1285875"/>
                <a:gridCol w="1285875"/>
                <a:gridCol w="1285875"/>
                <a:gridCol w="1285875"/>
              </a:tblGrid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Faixa de capacidade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Eficiência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Custo capital ($/kW)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000"/>
                      </a:srgbClr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Motor a diesel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500 kW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 5 MW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35%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200-350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000"/>
                      </a:srgbClr>
                    </a:solidFill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Gerador de turbina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500 kW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 25 MW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29-42%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450-870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000"/>
                      </a:srgbClr>
                    </a:solidFill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Foto voltaica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 kW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 1 MW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6-19%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6600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000"/>
                      </a:srgbClr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Turbina de vento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 kW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 1 MW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25%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000"/>
                      </a:srgbClr>
                    </a:solidFill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Células a combustível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 kW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 2 MW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40-60%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1500-3000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7929" name="Text Box 94"/>
          <p:cNvSpPr txBox="1">
            <a:spLocks noChangeArrowheads="1"/>
          </p:cNvSpPr>
          <p:nvPr/>
        </p:nvSpPr>
        <p:spPr bwMode="auto">
          <a:xfrm>
            <a:off x="3670300" y="1117600"/>
            <a:ext cx="5207000" cy="568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>
              <a:lnSpc>
                <a:spcPct val="130000"/>
              </a:lnSpc>
              <a:spcBef>
                <a:spcPct val="50000"/>
              </a:spcBef>
            </a:pPr>
            <a:r>
              <a:rPr lang="pt-BR" sz="1200" b="1" dirty="0"/>
              <a:t>Tabela </a:t>
            </a:r>
            <a:r>
              <a:rPr lang="pt-BR" sz="1200" b="1" dirty="0" smtClean="0"/>
              <a:t>1: </a:t>
            </a:r>
            <a:r>
              <a:rPr lang="pt-BR" sz="1200" b="1" dirty="0"/>
              <a:t>Comparação de diferentes sistemas de geração </a:t>
            </a:r>
            <a:r>
              <a:rPr lang="pt-BR" sz="1200" dirty="0"/>
              <a:t>(Fonte: </a:t>
            </a:r>
            <a:r>
              <a:rPr lang="en-US" sz="1200" dirty="0" err="1"/>
              <a:t>Kirubakaran</a:t>
            </a:r>
            <a:r>
              <a:rPr lang="en-US" sz="1200" dirty="0"/>
              <a:t> et al. (2009))</a:t>
            </a:r>
            <a:endParaRPr lang="en-US" sz="1200" b="1" dirty="0"/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0" y="6119813"/>
            <a:ext cx="7364413" cy="447675"/>
          </a:xfrm>
          <a:prstGeom prst="rect">
            <a:avLst/>
          </a:prstGeom>
          <a:solidFill>
            <a:srgbClr val="188EB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GERAÇÃO DE ENERGIA SUSTENTÁVEL: TENDÊNCIAS E NOVAS TECNOLOGIAS</a:t>
            </a:r>
            <a:endParaRPr lang="pt-BR" sz="1100" b="1" kern="0" dirty="0">
              <a:solidFill>
                <a:srgbClr val="FFFFFF"/>
              </a:solidFill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kern="0" dirty="0">
                <a:solidFill>
                  <a:srgbClr val="DDDDD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Células a combustível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2109463" y="374650"/>
            <a:ext cx="51924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b="1" dirty="0" smtClean="0">
                <a:solidFill>
                  <a:srgbClr val="178FB9"/>
                </a:solidFill>
              </a:rPr>
              <a:t>Células a Combustível Biológicas </a:t>
            </a:r>
            <a:endParaRPr lang="pt-BR" sz="2400" b="1" dirty="0">
              <a:solidFill>
                <a:srgbClr val="178FB9"/>
              </a:solidFill>
            </a:endParaRP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6182496" y="793472"/>
            <a:ext cx="2033516" cy="3256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342900" indent="-342900" algn="l">
              <a:lnSpc>
                <a:spcPct val="120000"/>
              </a:lnSpc>
            </a:pPr>
            <a:r>
              <a:rPr lang="pt-BR" sz="1200" dirty="0" smtClean="0"/>
              <a:t>Fonte</a:t>
            </a:r>
            <a:r>
              <a:rPr lang="pt-BR" sz="1200" dirty="0"/>
              <a:t>: </a:t>
            </a:r>
            <a:r>
              <a:rPr lang="en-US" sz="1200" dirty="0" smtClean="0"/>
              <a:t>Armand </a:t>
            </a:r>
            <a:r>
              <a:rPr lang="en-US" sz="1200" dirty="0"/>
              <a:t>et al. (</a:t>
            </a:r>
            <a:r>
              <a:rPr lang="en-US" sz="1200" dirty="0" smtClean="0"/>
              <a:t>2009)</a:t>
            </a:r>
            <a:endParaRPr lang="en-US" sz="1200" dirty="0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806" y="1160061"/>
            <a:ext cx="6419020" cy="4817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2109463" y="374650"/>
            <a:ext cx="51924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b="1" dirty="0" smtClean="0">
                <a:solidFill>
                  <a:srgbClr val="178FB9"/>
                </a:solidFill>
              </a:rPr>
              <a:t>Células a Combustível Biológicas </a:t>
            </a:r>
            <a:endParaRPr lang="pt-BR" sz="2400" b="1" dirty="0">
              <a:solidFill>
                <a:srgbClr val="178FB9"/>
              </a:solidFill>
            </a:endParaRP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709743" y="4805914"/>
            <a:ext cx="7806460" cy="31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342900" indent="-342900" algn="l">
              <a:lnSpc>
                <a:spcPct val="120000"/>
              </a:lnSpc>
            </a:pPr>
            <a:r>
              <a:rPr lang="pt-BR" sz="1200" b="1" dirty="0" smtClean="0"/>
              <a:t>Figura 4: Sistema </a:t>
            </a:r>
            <a:r>
              <a:rPr lang="pt-BR" sz="1200" b="1" dirty="0" err="1" smtClean="0"/>
              <a:t>quitosana</a:t>
            </a:r>
            <a:r>
              <a:rPr lang="pt-BR" sz="1200" b="1" dirty="0" smtClean="0"/>
              <a:t> / </a:t>
            </a:r>
            <a:r>
              <a:rPr lang="pt-BR" sz="1200" b="1" dirty="0" err="1" smtClean="0"/>
              <a:t>tetrafluorborato</a:t>
            </a:r>
            <a:r>
              <a:rPr lang="pt-BR" sz="1200" b="1" dirty="0" smtClean="0"/>
              <a:t> de 1-</a:t>
            </a:r>
            <a:r>
              <a:rPr lang="pt-BR" sz="1200" b="1" dirty="0" err="1" smtClean="0"/>
              <a:t>butil</a:t>
            </a:r>
            <a:r>
              <a:rPr lang="pt-BR" sz="1200" b="1" dirty="0" smtClean="0"/>
              <a:t>-3-</a:t>
            </a:r>
            <a:r>
              <a:rPr lang="pt-BR" sz="1200" b="1" dirty="0" err="1" smtClean="0"/>
              <a:t>metil-imidazol</a:t>
            </a:r>
            <a:r>
              <a:rPr lang="pt-BR" sz="1200" b="1" dirty="0" smtClean="0"/>
              <a:t>  </a:t>
            </a:r>
            <a:r>
              <a:rPr lang="pt-BR" sz="1200" dirty="0" smtClean="0"/>
              <a:t>(Fonte</a:t>
            </a:r>
            <a:r>
              <a:rPr lang="pt-BR" sz="1200" dirty="0"/>
              <a:t>: </a:t>
            </a:r>
            <a:r>
              <a:rPr lang="en-US" sz="1200" dirty="0" smtClean="0"/>
              <a:t>Lu et </a:t>
            </a:r>
            <a:r>
              <a:rPr lang="en-US" sz="1200" dirty="0"/>
              <a:t>al. (</a:t>
            </a:r>
            <a:r>
              <a:rPr lang="en-US" sz="1200" dirty="0" smtClean="0"/>
              <a:t>2006))</a:t>
            </a:r>
            <a:endParaRPr lang="en-US" sz="1200" dirty="0"/>
          </a:p>
        </p:txBody>
      </p:sp>
      <p:pic>
        <p:nvPicPr>
          <p:cNvPr id="5" name="Imagem 4" descr="bm050933tn000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626" y="1704464"/>
            <a:ext cx="7751929" cy="299741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3051175" y="374650"/>
            <a:ext cx="317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b="1">
                <a:solidFill>
                  <a:srgbClr val="178FB9"/>
                </a:solidFill>
              </a:rPr>
              <a:t>Os Líquidos Iônicos </a:t>
            </a:r>
          </a:p>
        </p:txBody>
      </p:sp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4708525" y="847725"/>
            <a:ext cx="4273550" cy="521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FontTx/>
              <a:buChar char="•"/>
            </a:pPr>
            <a:r>
              <a:rPr lang="pt-BR" dirty="0"/>
              <a:t> Propriedades:</a:t>
            </a:r>
          </a:p>
          <a:p>
            <a:pPr lvl="1" algn="just">
              <a:lnSpc>
                <a:spcPct val="150000"/>
              </a:lnSpc>
              <a:buFontTx/>
              <a:buChar char="•"/>
            </a:pPr>
            <a:r>
              <a:rPr lang="pt-BR" dirty="0"/>
              <a:t> Solventes constituídos de íons</a:t>
            </a:r>
          </a:p>
          <a:p>
            <a:pPr lvl="1" algn="just">
              <a:lnSpc>
                <a:spcPct val="150000"/>
              </a:lnSpc>
              <a:buFontTx/>
              <a:buChar char="•"/>
            </a:pPr>
            <a:r>
              <a:rPr lang="pt-BR" dirty="0"/>
              <a:t> Fraca interação interiônica</a:t>
            </a:r>
          </a:p>
          <a:p>
            <a:pPr lvl="1" algn="just">
              <a:lnSpc>
                <a:spcPct val="150000"/>
              </a:lnSpc>
              <a:buFontTx/>
              <a:buChar char="•"/>
            </a:pPr>
            <a:r>
              <a:rPr lang="pt-BR" dirty="0"/>
              <a:t> Baixa energia de retículo cristalino</a:t>
            </a:r>
          </a:p>
          <a:p>
            <a:pPr lvl="1" algn="just">
              <a:lnSpc>
                <a:spcPct val="150000"/>
              </a:lnSpc>
              <a:buFontTx/>
              <a:buChar char="•"/>
            </a:pPr>
            <a:r>
              <a:rPr lang="pt-BR" dirty="0"/>
              <a:t> Baixa temperatura de fusão (&lt; 100 </a:t>
            </a:r>
            <a:r>
              <a:rPr lang="pt-BR" baseline="30000" dirty="0" err="1"/>
              <a:t>o</a:t>
            </a:r>
            <a:r>
              <a:rPr lang="pt-BR" dirty="0" err="1"/>
              <a:t>C</a:t>
            </a:r>
            <a:r>
              <a:rPr lang="pt-BR" dirty="0"/>
              <a:t>)</a:t>
            </a:r>
          </a:p>
          <a:p>
            <a:pPr lvl="1" algn="just">
              <a:lnSpc>
                <a:spcPct val="150000"/>
              </a:lnSpc>
              <a:buFontTx/>
              <a:buChar char="•"/>
            </a:pPr>
            <a:r>
              <a:rPr lang="pt-BR" dirty="0"/>
              <a:t> Baixa pressão de vapor</a:t>
            </a:r>
          </a:p>
          <a:p>
            <a:pPr lvl="1" algn="just">
              <a:lnSpc>
                <a:spcPct val="150000"/>
              </a:lnSpc>
              <a:buFontTx/>
              <a:buChar char="•"/>
            </a:pPr>
            <a:r>
              <a:rPr lang="pt-BR" dirty="0"/>
              <a:t> Densidade elevada</a:t>
            </a:r>
          </a:p>
          <a:p>
            <a:pPr lvl="1" algn="just">
              <a:lnSpc>
                <a:spcPct val="150000"/>
              </a:lnSpc>
              <a:buFontTx/>
              <a:buChar char="•"/>
            </a:pPr>
            <a:r>
              <a:rPr lang="pt-BR" dirty="0"/>
              <a:t> </a:t>
            </a:r>
            <a:r>
              <a:rPr lang="pt-BR" dirty="0" err="1"/>
              <a:t>Inflamabilidade</a:t>
            </a:r>
            <a:r>
              <a:rPr lang="pt-BR" dirty="0"/>
              <a:t> desprezível</a:t>
            </a:r>
          </a:p>
          <a:p>
            <a:pPr lvl="1" algn="just">
              <a:lnSpc>
                <a:spcPct val="150000"/>
              </a:lnSpc>
              <a:buFontTx/>
              <a:buChar char="•"/>
            </a:pPr>
            <a:r>
              <a:rPr lang="pt-BR" dirty="0"/>
              <a:t> Baixa toxicidade</a:t>
            </a:r>
          </a:p>
          <a:p>
            <a:pPr lvl="1" algn="just">
              <a:lnSpc>
                <a:spcPct val="150000"/>
              </a:lnSpc>
              <a:buFontTx/>
              <a:buChar char="•"/>
            </a:pPr>
            <a:r>
              <a:rPr lang="pt-BR" dirty="0"/>
              <a:t> Estabilidade química e térmica</a:t>
            </a:r>
          </a:p>
          <a:p>
            <a:pPr lvl="1" algn="just">
              <a:lnSpc>
                <a:spcPct val="150000"/>
              </a:lnSpc>
              <a:buFontTx/>
              <a:buChar char="•"/>
            </a:pPr>
            <a:r>
              <a:rPr lang="pt-BR" dirty="0"/>
              <a:t> Habilidade catalítica</a:t>
            </a:r>
          </a:p>
          <a:p>
            <a:pPr lvl="1" algn="just">
              <a:lnSpc>
                <a:spcPct val="150000"/>
              </a:lnSpc>
              <a:buFontTx/>
              <a:buChar char="•"/>
            </a:pPr>
            <a:r>
              <a:rPr lang="pt-BR" dirty="0"/>
              <a:t> Alta condutividade iônica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 </a:t>
            </a:r>
          </a:p>
          <a:p>
            <a:pPr algn="just">
              <a:lnSpc>
                <a:spcPct val="150000"/>
              </a:lnSpc>
            </a:pPr>
            <a:endParaRPr lang="pt-BR" dirty="0"/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177800" y="4055272"/>
            <a:ext cx="4648200" cy="31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42900" indent="-342900" algn="l">
              <a:lnSpc>
                <a:spcPct val="120000"/>
              </a:lnSpc>
            </a:pPr>
            <a:r>
              <a:rPr lang="pt-BR" sz="1200" b="1" dirty="0"/>
              <a:t>Figura </a:t>
            </a:r>
            <a:r>
              <a:rPr lang="pt-BR" sz="1200" b="1" dirty="0" smtClean="0"/>
              <a:t>1: Nitrato de </a:t>
            </a:r>
            <a:r>
              <a:rPr lang="pt-BR" sz="1200" b="1" dirty="0" err="1" smtClean="0"/>
              <a:t>etilamônio</a:t>
            </a:r>
            <a:r>
              <a:rPr lang="pt-BR" sz="1200" b="1" dirty="0" smtClean="0"/>
              <a:t> (EAN) – </a:t>
            </a:r>
            <a:r>
              <a:rPr lang="pt-BR" sz="1200" b="1" dirty="0" err="1" smtClean="0"/>
              <a:t>Walden</a:t>
            </a:r>
            <a:r>
              <a:rPr lang="pt-BR" sz="1200" b="1" dirty="0" smtClean="0"/>
              <a:t> (1914)</a:t>
            </a:r>
            <a:endParaRPr lang="en-US" sz="1200" dirty="0"/>
          </a:p>
        </p:txBody>
      </p:sp>
      <p:pic>
        <p:nvPicPr>
          <p:cNvPr id="6" name="Imagem 5" descr="22113-86-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8740" y="1487607"/>
            <a:ext cx="3774006" cy="242901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2"/>
          <p:cNvSpPr txBox="1">
            <a:spLocks noChangeArrowheads="1"/>
          </p:cNvSpPr>
          <p:nvPr/>
        </p:nvSpPr>
        <p:spPr bwMode="auto">
          <a:xfrm>
            <a:off x="2239963" y="450850"/>
            <a:ext cx="4833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2400" b="1">
                <a:solidFill>
                  <a:srgbClr val="178FB9"/>
                </a:solidFill>
              </a:rPr>
              <a:t>Líquidos Iônicos Próticos (PILs)</a:t>
            </a:r>
          </a:p>
        </p:txBody>
      </p:sp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200025" y="1063625"/>
            <a:ext cx="4273550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Tx/>
              <a:buChar char="•"/>
            </a:pPr>
            <a:r>
              <a:rPr lang="pt-BR"/>
              <a:t> Transferência de um próton de um ácido de Br</a:t>
            </a:r>
            <a:r>
              <a:rPr lang="en-US"/>
              <a:t>ønsted para uma base de Brønsted: </a:t>
            </a:r>
          </a:p>
          <a:p>
            <a:pPr algn="ctr">
              <a:spcBef>
                <a:spcPct val="50000"/>
              </a:spcBef>
            </a:pPr>
            <a:r>
              <a:rPr lang="pt-BR"/>
              <a:t> A + B </a:t>
            </a:r>
            <a:r>
              <a:rPr lang="pt-BR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⇌ A</a:t>
            </a:r>
            <a:r>
              <a:rPr lang="pt-BR" baseline="30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pt-BR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+ HB</a:t>
            </a:r>
            <a:r>
              <a:rPr lang="pt-BR" baseline="30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+</a:t>
            </a:r>
          </a:p>
          <a:p>
            <a:pPr lvl="1" algn="just">
              <a:spcBef>
                <a:spcPct val="50000"/>
              </a:spcBef>
            </a:pPr>
            <a:endParaRPr lang="pt-BR"/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pt-BR"/>
              <a:t> Propriedades</a:t>
            </a:r>
          </a:p>
          <a:p>
            <a:pPr lvl="1" algn="just">
              <a:spcBef>
                <a:spcPct val="50000"/>
              </a:spcBef>
              <a:buFontTx/>
              <a:buChar char="•"/>
            </a:pPr>
            <a:r>
              <a:rPr lang="pt-BR"/>
              <a:t> Estabilidade térmica</a:t>
            </a:r>
          </a:p>
          <a:p>
            <a:pPr lvl="1" algn="just">
              <a:spcBef>
                <a:spcPct val="50000"/>
              </a:spcBef>
              <a:buFontTx/>
              <a:buChar char="•"/>
            </a:pPr>
            <a:r>
              <a:rPr lang="pt-BR"/>
              <a:t> Tensão superficial</a:t>
            </a:r>
          </a:p>
          <a:p>
            <a:pPr lvl="1" algn="just">
              <a:spcBef>
                <a:spcPct val="50000"/>
              </a:spcBef>
              <a:buFontTx/>
              <a:buChar char="•"/>
            </a:pPr>
            <a:r>
              <a:rPr lang="pt-BR"/>
              <a:t> Viscosidade</a:t>
            </a:r>
          </a:p>
          <a:p>
            <a:pPr lvl="1" algn="just">
              <a:spcBef>
                <a:spcPct val="50000"/>
              </a:spcBef>
              <a:buFontTx/>
              <a:buChar char="•"/>
            </a:pPr>
            <a:r>
              <a:rPr lang="pt-BR"/>
              <a:t> Condutividade iônica</a:t>
            </a:r>
          </a:p>
          <a:p>
            <a:pPr lvl="1" algn="just">
              <a:spcBef>
                <a:spcPct val="50000"/>
              </a:spcBef>
              <a:buFontTx/>
              <a:buChar char="•"/>
            </a:pPr>
            <a:r>
              <a:rPr lang="pt-BR"/>
              <a:t> Polaridade</a:t>
            </a:r>
          </a:p>
          <a:p>
            <a:pPr algn="just">
              <a:spcBef>
                <a:spcPct val="50000"/>
              </a:spcBef>
            </a:pPr>
            <a:endParaRPr lang="pt-BR"/>
          </a:p>
        </p:txBody>
      </p:sp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2260600" y="5499100"/>
            <a:ext cx="4622800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 algn="ctr">
              <a:lnSpc>
                <a:spcPct val="130000"/>
              </a:lnSpc>
              <a:spcBef>
                <a:spcPct val="50000"/>
              </a:spcBef>
            </a:pPr>
            <a:endParaRPr lang="en-US"/>
          </a:p>
        </p:txBody>
      </p:sp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165100" y="4991100"/>
            <a:ext cx="8763000" cy="1044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 algn="r">
              <a:lnSpc>
                <a:spcPct val="130000"/>
              </a:lnSpc>
              <a:spcBef>
                <a:spcPct val="50000"/>
              </a:spcBef>
            </a:pPr>
            <a:r>
              <a:rPr lang="pt-BR" sz="1200" b="1"/>
              <a:t>Figura 3: Ânions de PILs (a) carboxilatos, (b) trifluoroacetato, (c) bis(perfluoroetilsulfonil)imida (BETI), (d) bis(trifluorometanossulfonil)imida (TFSI), (e) nitrato, (f) sulfato de hidrogênio; e cátions (g) cátions de amônio primários, secundários ou terciários, (h) 1-alquilimidazólio, (i) 1-alquil-2-alquilimidazólio, (j) caprolactama, (k) 1,1,3,3-tetrametilguanidinina </a:t>
            </a:r>
            <a:r>
              <a:rPr lang="pt-BR" sz="1200"/>
              <a:t>(Fonte: (Greaves et al., 2008))</a:t>
            </a:r>
            <a:endParaRPr lang="en-US" sz="1200"/>
          </a:p>
        </p:txBody>
      </p:sp>
      <p:sp>
        <p:nvSpPr>
          <p:cNvPr id="40965" name="Rectangle 9"/>
          <p:cNvSpPr>
            <a:spLocks noChangeArrowheads="1"/>
          </p:cNvSpPr>
          <p:nvPr/>
        </p:nvSpPr>
        <p:spPr bwMode="auto">
          <a:xfrm>
            <a:off x="0" y="19573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</a:pPr>
            <a:endParaRPr lang="en-US"/>
          </a:p>
        </p:txBody>
      </p:sp>
      <p:pic>
        <p:nvPicPr>
          <p:cNvPr id="40966" name="Picture 8" descr="贸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5513" y="974725"/>
            <a:ext cx="4043362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7" descr="贸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5388" y="3084513"/>
            <a:ext cx="3786187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2"/>
          <p:cNvSpPr txBox="1">
            <a:spLocks noChangeArrowheads="1"/>
          </p:cNvSpPr>
          <p:nvPr/>
        </p:nvSpPr>
        <p:spPr bwMode="auto">
          <a:xfrm>
            <a:off x="3883841" y="450850"/>
            <a:ext cx="12618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b="1" dirty="0" smtClean="0">
                <a:solidFill>
                  <a:srgbClr val="178FB9"/>
                </a:solidFill>
              </a:rPr>
              <a:t>PEMFC</a:t>
            </a:r>
            <a:endParaRPr lang="pt-BR" sz="2400" b="1" dirty="0">
              <a:solidFill>
                <a:srgbClr val="178FB9"/>
              </a:solidFill>
            </a:endParaRPr>
          </a:p>
        </p:txBody>
      </p:sp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708025" y="1355725"/>
            <a:ext cx="813435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FontTx/>
              <a:buChar char="•"/>
            </a:pPr>
            <a:r>
              <a:rPr lang="pt-BR" dirty="0"/>
              <a:t> Eletrólito: membrana polimérica sólida</a:t>
            </a:r>
          </a:p>
          <a:p>
            <a:pPr algn="just">
              <a:lnSpc>
                <a:spcPct val="150000"/>
              </a:lnSpc>
              <a:buFontTx/>
              <a:buChar char="•"/>
            </a:pPr>
            <a:r>
              <a:rPr lang="pt-BR" dirty="0"/>
              <a:t> Temperatura de operação: 50-100 </a:t>
            </a:r>
            <a:r>
              <a:rPr lang="pt-BR" baseline="30000" dirty="0" err="1"/>
              <a:t>o</a:t>
            </a:r>
            <a:r>
              <a:rPr lang="pt-BR" dirty="0" err="1"/>
              <a:t>C</a:t>
            </a:r>
            <a:endParaRPr lang="pt-BR" dirty="0"/>
          </a:p>
          <a:p>
            <a:pPr algn="just">
              <a:lnSpc>
                <a:spcPct val="150000"/>
              </a:lnSpc>
              <a:buFontTx/>
              <a:buChar char="•"/>
            </a:pPr>
            <a:r>
              <a:rPr lang="pt-BR" dirty="0"/>
              <a:t> Portador de carga: H</a:t>
            </a:r>
            <a:r>
              <a:rPr lang="pt-BR" baseline="30000" dirty="0"/>
              <a:t>+</a:t>
            </a:r>
          </a:p>
          <a:p>
            <a:pPr algn="just">
              <a:lnSpc>
                <a:spcPct val="150000"/>
              </a:lnSpc>
              <a:buFontTx/>
              <a:buChar char="•"/>
            </a:pPr>
            <a:r>
              <a:rPr lang="pt-BR" dirty="0"/>
              <a:t> Densidade de potência: 3,8-6,5 kW/m</a:t>
            </a:r>
            <a:r>
              <a:rPr lang="pt-BR" baseline="30000" dirty="0"/>
              <a:t>3</a:t>
            </a:r>
          </a:p>
          <a:p>
            <a:pPr algn="just">
              <a:lnSpc>
                <a:spcPct val="150000"/>
              </a:lnSpc>
              <a:buFontTx/>
              <a:buChar char="•"/>
            </a:pPr>
            <a:r>
              <a:rPr lang="pt-BR" dirty="0"/>
              <a:t> Custo instalação: &lt; US $ 1500/kW</a:t>
            </a:r>
          </a:p>
          <a:p>
            <a:pPr algn="just">
              <a:lnSpc>
                <a:spcPct val="150000"/>
              </a:lnSpc>
            </a:pPr>
            <a:endParaRPr lang="pt-BR" dirty="0"/>
          </a:p>
          <a:p>
            <a:pPr algn="just">
              <a:lnSpc>
                <a:spcPct val="150000"/>
              </a:lnSpc>
              <a:buFontTx/>
              <a:buChar char="•"/>
            </a:pPr>
            <a:r>
              <a:rPr lang="pt-BR" dirty="0"/>
              <a:t> Aplicações: residencial, emergência, indústria, transportes</a:t>
            </a:r>
          </a:p>
          <a:p>
            <a:pPr algn="just">
              <a:lnSpc>
                <a:spcPct val="150000"/>
              </a:lnSpc>
              <a:buFontTx/>
              <a:buChar char="•"/>
            </a:pPr>
            <a:endParaRPr lang="pt-BR" dirty="0"/>
          </a:p>
          <a:p>
            <a:pPr algn="just">
              <a:lnSpc>
                <a:spcPct val="150000"/>
              </a:lnSpc>
              <a:buFontTx/>
              <a:buChar char="•"/>
            </a:pPr>
            <a:r>
              <a:rPr lang="pt-BR" dirty="0"/>
              <a:t> Vantagens: alta densidade de potência, partida rápida, eletrólito sólido </a:t>
            </a:r>
            <a:r>
              <a:rPr lang="pt-BR" dirty="0" err="1"/>
              <a:t>não-corrosivo</a:t>
            </a:r>
            <a:endParaRPr lang="pt-BR" dirty="0"/>
          </a:p>
          <a:p>
            <a:pPr algn="just">
              <a:lnSpc>
                <a:spcPct val="150000"/>
              </a:lnSpc>
              <a:buFontTx/>
              <a:buChar char="•"/>
            </a:pPr>
            <a:endParaRPr lang="pt-BR" dirty="0"/>
          </a:p>
          <a:p>
            <a:pPr algn="just">
              <a:lnSpc>
                <a:spcPct val="150000"/>
              </a:lnSpc>
              <a:buFontTx/>
              <a:buChar char="•"/>
            </a:pPr>
            <a:r>
              <a:rPr lang="pt-BR" dirty="0"/>
              <a:t> Desvantagens: catalisador de </a:t>
            </a:r>
            <a:r>
              <a:rPr lang="pt-BR" dirty="0" err="1"/>
              <a:t>Pt</a:t>
            </a:r>
            <a:r>
              <a:rPr lang="pt-BR" dirty="0"/>
              <a:t> caro, sensibilidade a CO e H</a:t>
            </a:r>
            <a:r>
              <a:rPr lang="pt-BR" baseline="-25000" dirty="0"/>
              <a:t>2</a:t>
            </a:r>
            <a:r>
              <a:rPr lang="pt-BR" dirty="0"/>
              <a:t>S</a:t>
            </a:r>
            <a:endParaRPr lang="en-US" dirty="0">
              <a:cs typeface="Arial" charset="0"/>
            </a:endParaRPr>
          </a:p>
          <a:p>
            <a:pPr algn="just">
              <a:lnSpc>
                <a:spcPct val="100000"/>
              </a:lnSpc>
              <a:buFontTx/>
              <a:buChar char="•"/>
            </a:pPr>
            <a:endParaRPr lang="pt-BR" dirty="0">
              <a:cs typeface="Arial" charset="0"/>
            </a:endParaRPr>
          </a:p>
          <a:p>
            <a:pPr algn="just">
              <a:lnSpc>
                <a:spcPct val="100000"/>
              </a:lnSpc>
            </a:pPr>
            <a:endParaRPr lang="pt-BR" dirty="0"/>
          </a:p>
          <a:p>
            <a:pPr algn="just">
              <a:lnSpc>
                <a:spcPct val="100000"/>
              </a:lnSpc>
            </a:pPr>
            <a:endParaRPr lang="pt-B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904260" y="450850"/>
            <a:ext cx="12618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178FB9"/>
                </a:solidFill>
              </a:rPr>
              <a:t>PEMFC</a:t>
            </a:r>
            <a:endParaRPr lang="pt-BR" sz="2400" b="1" dirty="0">
              <a:solidFill>
                <a:srgbClr val="178FB9"/>
              </a:solidFill>
            </a:endParaRP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4584700" y="4508500"/>
            <a:ext cx="4140200" cy="796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 algn="ctr">
              <a:lnSpc>
                <a:spcPct val="110000"/>
              </a:lnSpc>
              <a:spcBef>
                <a:spcPct val="50000"/>
              </a:spcBef>
            </a:pPr>
            <a:r>
              <a:rPr lang="pt-BR" sz="1200" b="1" dirty="0"/>
              <a:t>Figura </a:t>
            </a:r>
            <a:r>
              <a:rPr lang="pt-BR" sz="1200" b="1" dirty="0" smtClean="0"/>
              <a:t>5: </a:t>
            </a:r>
            <a:r>
              <a:rPr lang="pt-BR" sz="1200" b="1" dirty="0"/>
              <a:t>Diagrama de operação da célula a combustível</a:t>
            </a:r>
          </a:p>
          <a:p>
            <a:pPr marL="342900" indent="-342900" algn="ctr">
              <a:lnSpc>
                <a:spcPct val="110000"/>
              </a:lnSpc>
              <a:spcBef>
                <a:spcPct val="50000"/>
              </a:spcBef>
            </a:pPr>
            <a:r>
              <a:rPr lang="pt-BR" sz="1200" dirty="0"/>
              <a:t>(Fonte: </a:t>
            </a:r>
            <a:r>
              <a:rPr lang="en-US" sz="1200" dirty="0" err="1"/>
              <a:t>Kirubakaran</a:t>
            </a:r>
            <a:r>
              <a:rPr lang="en-US" sz="1200" dirty="0"/>
              <a:t> et al. (2009))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4603750" y="1311275"/>
          <a:ext cx="4173538" cy="3160713"/>
        </p:xfrm>
        <a:graphic>
          <a:graphicData uri="http://schemas.openxmlformats.org/presentationml/2006/ole">
            <p:oleObj spid="_x0000_s102402" name="Bitmap Image" r:id="rId3" imgW="5296639" imgH="4009524" progId="PBrush">
              <p:embed/>
            </p:oleObj>
          </a:graphicData>
        </a:graphic>
      </p:graphicFrame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504825" y="1930400"/>
            <a:ext cx="4292600" cy="312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42900" indent="-342900">
              <a:lnSpc>
                <a:spcPct val="130000"/>
              </a:lnSpc>
              <a:spcBef>
                <a:spcPct val="50000"/>
              </a:spcBef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Reações que ocorrem na célula:</a:t>
            </a:r>
          </a:p>
          <a:p>
            <a:pPr marL="342900" indent="-342900">
              <a:lnSpc>
                <a:spcPct val="130000"/>
              </a:lnSpc>
              <a:spcBef>
                <a:spcPct val="50000"/>
              </a:spcBef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Anodo:	H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Wingdings 3" pitchFamily="18" charset="2"/>
              </a:rPr>
              <a:t>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2 H</a:t>
            </a:r>
            <a:r>
              <a:rPr lang="pt-BR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+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+ 2 e</a:t>
            </a:r>
            <a:r>
              <a:rPr lang="pt-BR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 pitchFamily="18" charset="2"/>
              </a:rPr>
              <a:t>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					</a:t>
            </a:r>
          </a:p>
          <a:p>
            <a:pPr marL="342900" indent="-342900">
              <a:lnSpc>
                <a:spcPct val="130000"/>
              </a:lnSpc>
              <a:spcBef>
                <a:spcPct val="50000"/>
              </a:spcBef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Catodo:	½ O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+ 2 H</a:t>
            </a:r>
            <a:r>
              <a:rPr lang="pt-BR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+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+ 2 e</a:t>
            </a:r>
            <a:r>
              <a:rPr lang="pt-BR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 pitchFamily="18" charset="2"/>
              </a:rPr>
              <a:t>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Wingdings 3" pitchFamily="18" charset="2"/>
              </a:rPr>
              <a:t>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H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O				</a:t>
            </a:r>
          </a:p>
          <a:p>
            <a:pPr marL="342900" indent="-342900">
              <a:lnSpc>
                <a:spcPct val="130000"/>
              </a:lnSpc>
              <a:spcBef>
                <a:spcPct val="50000"/>
              </a:spcBef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Reação equivalente:</a:t>
            </a:r>
          </a:p>
          <a:p>
            <a:pPr marL="342900" indent="-342900">
              <a:lnSpc>
                <a:spcPct val="130000"/>
              </a:lnSpc>
              <a:spcBef>
                <a:spcPct val="50000"/>
              </a:spcBef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H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+ ½ O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Wingdings 3" pitchFamily="18" charset="2"/>
              </a:rPr>
              <a:t>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H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O + Energia elétrica + Calor	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0" y="6119813"/>
            <a:ext cx="7364413" cy="447675"/>
          </a:xfrm>
          <a:prstGeom prst="rect">
            <a:avLst/>
          </a:prstGeom>
          <a:solidFill>
            <a:srgbClr val="188EB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GERAÇÃO DE ENERGIA SUSTENTÁVEL: TENDÊNCIAS E NOVAS TECNOLOGIAS</a:t>
            </a:r>
            <a:endParaRPr lang="pt-BR" sz="1100" b="1" kern="0" dirty="0">
              <a:solidFill>
                <a:srgbClr val="FFFFFF"/>
              </a:solidFill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kern="0" dirty="0">
                <a:solidFill>
                  <a:srgbClr val="DDDDD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Células a combustível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3890699" y="450850"/>
            <a:ext cx="12618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b="1" dirty="0" smtClean="0">
                <a:solidFill>
                  <a:srgbClr val="178FB9"/>
                </a:solidFill>
              </a:rPr>
              <a:t>PEMFC</a:t>
            </a:r>
            <a:endParaRPr lang="pt-BR" sz="2400" b="1" dirty="0">
              <a:solidFill>
                <a:srgbClr val="178FB9"/>
              </a:solidFill>
            </a:endParaRP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241300" y="4533900"/>
            <a:ext cx="3886200" cy="33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42900" indent="-342900"/>
            <a:endParaRPr lang="en-US" sz="1200" b="1"/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241300" y="3416300"/>
            <a:ext cx="4330700" cy="4638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42900" indent="-342900" algn="l"/>
            <a:r>
              <a:rPr lang="pt-BR" sz="1200" b="1" dirty="0"/>
              <a:t>Figura </a:t>
            </a:r>
            <a:r>
              <a:rPr lang="pt-BR" sz="1200" b="1" dirty="0" smtClean="0"/>
              <a:t>6: </a:t>
            </a:r>
            <a:r>
              <a:rPr lang="pt-BR" sz="1200" b="1" dirty="0"/>
              <a:t>Estrutura do tipo “</a:t>
            </a:r>
            <a:r>
              <a:rPr lang="pt-BR" sz="1200" b="1" dirty="0" err="1"/>
              <a:t>micelar</a:t>
            </a:r>
            <a:r>
              <a:rPr lang="pt-BR" sz="1200" b="1" dirty="0"/>
              <a:t> invertida” para o </a:t>
            </a:r>
            <a:r>
              <a:rPr lang="pt-BR" sz="1200" b="1" dirty="0" err="1"/>
              <a:t>Nafion</a:t>
            </a:r>
            <a:r>
              <a:rPr lang="en-US" sz="1200" b="1" dirty="0">
                <a:cs typeface="Arial" charset="0"/>
              </a:rPr>
              <a:t> </a:t>
            </a:r>
            <a:r>
              <a:rPr lang="en-US" sz="1200" b="1" dirty="0" err="1">
                <a:cs typeface="Arial" charset="0"/>
              </a:rPr>
              <a:t>hidratado</a:t>
            </a:r>
            <a:r>
              <a:rPr lang="pt-BR" sz="1200" b="1" dirty="0"/>
              <a:t> </a:t>
            </a:r>
            <a:r>
              <a:rPr lang="pt-BR" sz="1200" dirty="0"/>
              <a:t>(Fonte: </a:t>
            </a:r>
            <a:r>
              <a:rPr lang="pt-BR" sz="1200" dirty="0" err="1"/>
              <a:t>Perles</a:t>
            </a:r>
            <a:r>
              <a:rPr lang="pt-BR" sz="1200" dirty="0"/>
              <a:t> (2008))</a:t>
            </a:r>
            <a:endParaRPr lang="en-US" sz="1200" b="1" dirty="0"/>
          </a:p>
        </p:txBody>
      </p:sp>
      <p:pic>
        <p:nvPicPr>
          <p:cNvPr id="6656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675" y="1060450"/>
            <a:ext cx="4440238" cy="2211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656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1713" y="2770188"/>
            <a:ext cx="4087812" cy="2006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4813300" y="4813300"/>
            <a:ext cx="4064000" cy="648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42900" indent="-342900" algn="r"/>
            <a:r>
              <a:rPr lang="pt-BR" sz="1200" b="1" dirty="0"/>
              <a:t>Figura </a:t>
            </a:r>
            <a:r>
              <a:rPr lang="pt-BR" sz="1200" b="1" dirty="0" smtClean="0"/>
              <a:t>7: </a:t>
            </a:r>
            <a:r>
              <a:rPr lang="pt-BR" sz="1200" b="1" dirty="0"/>
              <a:t>Estruturas químicas de membranas </a:t>
            </a:r>
            <a:r>
              <a:rPr lang="pt-BR" sz="1200" b="1" dirty="0" err="1"/>
              <a:t>perfluoradas</a:t>
            </a:r>
            <a:r>
              <a:rPr lang="pt-BR" sz="1200" b="1" dirty="0"/>
              <a:t> para eletrólito polimérico</a:t>
            </a:r>
            <a:r>
              <a:rPr lang="pt-BR" sz="1200" dirty="0"/>
              <a:t> </a:t>
            </a:r>
          </a:p>
          <a:p>
            <a:pPr marL="342900" indent="-342900" algn="r"/>
            <a:r>
              <a:rPr lang="pt-BR" sz="1200" dirty="0"/>
              <a:t>(Fonte: </a:t>
            </a:r>
            <a:r>
              <a:rPr lang="en-US" sz="1200" dirty="0" err="1"/>
              <a:t>Peighambardoust</a:t>
            </a:r>
            <a:r>
              <a:rPr lang="en-US" sz="1200" dirty="0"/>
              <a:t> et al. (2010))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3938295" y="374650"/>
            <a:ext cx="12618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b="1" dirty="0" smtClean="0">
                <a:solidFill>
                  <a:srgbClr val="178FB9"/>
                </a:solidFill>
              </a:rPr>
              <a:t>PEMFC</a:t>
            </a:r>
            <a:endParaRPr lang="pt-BR" sz="2400" b="1" dirty="0">
              <a:solidFill>
                <a:srgbClr val="178FB9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987719" y="5351883"/>
            <a:ext cx="2033516" cy="3256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342900" indent="-342900" algn="l">
              <a:lnSpc>
                <a:spcPct val="120000"/>
              </a:lnSpc>
            </a:pPr>
            <a:r>
              <a:rPr lang="pt-BR" sz="1200" dirty="0" smtClean="0"/>
              <a:t>Fonte</a:t>
            </a:r>
            <a:r>
              <a:rPr lang="pt-BR" sz="1200" dirty="0"/>
              <a:t>: </a:t>
            </a:r>
            <a:r>
              <a:rPr lang="en-US" sz="1200" dirty="0" smtClean="0"/>
              <a:t>Armand </a:t>
            </a:r>
            <a:r>
              <a:rPr lang="en-US" sz="1200" dirty="0"/>
              <a:t>et al. (</a:t>
            </a:r>
            <a:r>
              <a:rPr lang="en-US" sz="1200" dirty="0" smtClean="0"/>
              <a:t>2009)</a:t>
            </a:r>
            <a:endParaRPr lang="en-US" sz="1200" dirty="0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316" y="982639"/>
            <a:ext cx="6380476" cy="4831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3917381" y="450850"/>
            <a:ext cx="12618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pt-BR" sz="2400" b="1" dirty="0" smtClean="0">
                <a:solidFill>
                  <a:srgbClr val="178FB9"/>
                </a:solidFill>
              </a:rPr>
              <a:t>PEMFC</a:t>
            </a:r>
            <a:endParaRPr lang="pt-BR" sz="2400" b="1" dirty="0">
              <a:solidFill>
                <a:srgbClr val="178FB9"/>
              </a:solidFill>
            </a:endParaRP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200025" y="1292225"/>
            <a:ext cx="5949950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t-BR" b="1">
                <a:cs typeface="Arial" charset="0"/>
              </a:rPr>
              <a:t>Faixas de temperatura mais altas:</a:t>
            </a:r>
          </a:p>
          <a:p>
            <a:pPr algn="just">
              <a:lnSpc>
                <a:spcPct val="100000"/>
              </a:lnSpc>
            </a:pPr>
            <a:endParaRPr lang="en-US" b="1">
              <a:cs typeface="Arial" charset="0"/>
            </a:endParaRPr>
          </a:p>
          <a:p>
            <a:pPr algn="l">
              <a:lnSpc>
                <a:spcPct val="100000"/>
              </a:lnSpc>
              <a:buFontTx/>
              <a:buChar char="•"/>
            </a:pPr>
            <a:r>
              <a:rPr lang="pt-BR">
                <a:cs typeface="Arial" charset="0"/>
              </a:rPr>
              <a:t> Maior velocidade das reações eletroquímicas</a:t>
            </a:r>
          </a:p>
          <a:p>
            <a:pPr algn="l">
              <a:lnSpc>
                <a:spcPct val="100000"/>
              </a:lnSpc>
            </a:pPr>
            <a:endParaRPr lang="pt-BR">
              <a:cs typeface="Arial" charset="0"/>
            </a:endParaRPr>
          </a:p>
          <a:p>
            <a:pPr algn="l">
              <a:lnSpc>
                <a:spcPct val="100000"/>
              </a:lnSpc>
              <a:buFontTx/>
              <a:buChar char="•"/>
            </a:pPr>
            <a:r>
              <a:rPr lang="pt-BR">
                <a:cs typeface="Arial" charset="0"/>
              </a:rPr>
              <a:t> Maior eficiência da célula</a:t>
            </a:r>
          </a:p>
          <a:p>
            <a:pPr algn="l">
              <a:lnSpc>
                <a:spcPct val="100000"/>
              </a:lnSpc>
              <a:buFontTx/>
              <a:buChar char="•"/>
            </a:pPr>
            <a:endParaRPr lang="pt-BR">
              <a:cs typeface="Arial" charset="0"/>
            </a:endParaRPr>
          </a:p>
          <a:p>
            <a:pPr algn="l">
              <a:lnSpc>
                <a:spcPct val="100000"/>
              </a:lnSpc>
              <a:buFontTx/>
              <a:buChar char="•"/>
            </a:pPr>
            <a:r>
              <a:rPr lang="pt-BR">
                <a:cs typeface="Arial" charset="0"/>
              </a:rPr>
              <a:t> Co-geração</a:t>
            </a:r>
          </a:p>
          <a:p>
            <a:pPr algn="l">
              <a:lnSpc>
                <a:spcPct val="100000"/>
              </a:lnSpc>
              <a:buFontTx/>
              <a:buChar char="•"/>
            </a:pPr>
            <a:endParaRPr lang="pt-BR">
              <a:cs typeface="Arial" charset="0"/>
            </a:endParaRPr>
          </a:p>
          <a:p>
            <a:pPr algn="l">
              <a:lnSpc>
                <a:spcPct val="100000"/>
              </a:lnSpc>
              <a:buFontTx/>
              <a:buChar char="•"/>
            </a:pPr>
            <a:r>
              <a:rPr lang="pt-BR">
                <a:cs typeface="Arial" charset="0"/>
              </a:rPr>
              <a:t> Maior tolerância a CO e H</a:t>
            </a:r>
            <a:r>
              <a:rPr lang="pt-BR" baseline="-25000">
                <a:cs typeface="Arial" charset="0"/>
              </a:rPr>
              <a:t>2</a:t>
            </a:r>
            <a:r>
              <a:rPr lang="pt-BR">
                <a:cs typeface="Arial" charset="0"/>
              </a:rPr>
              <a:t>S</a:t>
            </a:r>
          </a:p>
          <a:p>
            <a:pPr algn="l">
              <a:lnSpc>
                <a:spcPct val="100000"/>
              </a:lnSpc>
            </a:pPr>
            <a:endParaRPr lang="pt-BR">
              <a:cs typeface="Arial" charset="0"/>
            </a:endParaRPr>
          </a:p>
          <a:p>
            <a:pPr algn="l">
              <a:lnSpc>
                <a:spcPct val="100000"/>
              </a:lnSpc>
              <a:buFontTx/>
              <a:buChar char="•"/>
            </a:pPr>
            <a:r>
              <a:rPr lang="pt-BR">
                <a:cs typeface="Arial" charset="0"/>
              </a:rPr>
              <a:t> Líquidos iônicos em condições totalmente não-umidificadas</a:t>
            </a:r>
            <a:endParaRPr lang="pt-BR" baseline="300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algn="just">
              <a:lnSpc>
                <a:spcPct val="100000"/>
              </a:lnSpc>
            </a:pPr>
            <a:endParaRPr lang="pt-BR"/>
          </a:p>
          <a:p>
            <a:pPr algn="just">
              <a:lnSpc>
                <a:spcPct val="100000"/>
              </a:lnSpc>
            </a:pPr>
            <a:endParaRPr lang="pt-BR"/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2260600" y="5499100"/>
            <a:ext cx="4622800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42900" indent="-342900"/>
            <a:endParaRPr lang="en-US"/>
          </a:p>
        </p:txBody>
      </p:sp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0" y="19573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3788167" y="374650"/>
            <a:ext cx="12618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b="1" dirty="0" smtClean="0">
                <a:solidFill>
                  <a:srgbClr val="178FB9"/>
                </a:solidFill>
              </a:rPr>
              <a:t>PEMFC</a:t>
            </a:r>
            <a:endParaRPr lang="pt-BR" sz="2400" b="1" dirty="0">
              <a:solidFill>
                <a:srgbClr val="178FB9"/>
              </a:solidFill>
            </a:endParaRP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6619164" y="1175604"/>
            <a:ext cx="2361063" cy="14241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342900" indent="-342900" algn="r">
              <a:lnSpc>
                <a:spcPct val="120000"/>
              </a:lnSpc>
            </a:pPr>
            <a:r>
              <a:rPr lang="pt-BR" sz="1200" b="1" dirty="0"/>
              <a:t>Figura </a:t>
            </a:r>
            <a:r>
              <a:rPr lang="pt-BR" sz="1200" b="1" dirty="0" smtClean="0"/>
              <a:t>8: </a:t>
            </a:r>
            <a:r>
              <a:rPr lang="pt-BR" sz="1200" b="1" dirty="0"/>
              <a:t>Hipótese do sistema de canal iônico PBI/[HMI][</a:t>
            </a:r>
            <a:r>
              <a:rPr lang="pt-BR" sz="1200" b="1" dirty="0" err="1"/>
              <a:t>TfO</a:t>
            </a:r>
            <a:r>
              <a:rPr lang="pt-BR" sz="1200" b="1" dirty="0"/>
              <a:t>] (1-</a:t>
            </a:r>
            <a:r>
              <a:rPr lang="pt-BR" sz="1200" b="1" dirty="0" err="1"/>
              <a:t>hexil</a:t>
            </a:r>
            <a:r>
              <a:rPr lang="pt-BR" sz="1200" b="1" dirty="0"/>
              <a:t>-3-</a:t>
            </a:r>
            <a:r>
              <a:rPr lang="pt-BR" sz="1200" b="1" dirty="0" err="1"/>
              <a:t>metilimidazólio</a:t>
            </a:r>
            <a:r>
              <a:rPr lang="pt-BR" sz="1200" b="1" dirty="0"/>
              <a:t> </a:t>
            </a:r>
            <a:r>
              <a:rPr lang="pt-BR" sz="1200" b="1" dirty="0" err="1"/>
              <a:t>trifluormetilsulfonato</a:t>
            </a:r>
            <a:r>
              <a:rPr lang="pt-BR" sz="1200" b="1" dirty="0"/>
              <a:t>)</a:t>
            </a:r>
            <a:r>
              <a:rPr lang="pt-BR" sz="1200" dirty="0"/>
              <a:t> (Fonte: </a:t>
            </a:r>
            <a:r>
              <a:rPr lang="en-US" sz="1200" dirty="0"/>
              <a:t>Wang et al. (2011))</a:t>
            </a:r>
          </a:p>
        </p:txBody>
      </p:sp>
      <p:pic>
        <p:nvPicPr>
          <p:cNvPr id="106502" name="Picture 6" descr="揋쉔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88" y="1104900"/>
            <a:ext cx="6549786" cy="473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3865874" y="450850"/>
            <a:ext cx="12618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b="1" dirty="0" smtClean="0">
                <a:solidFill>
                  <a:srgbClr val="178FB9"/>
                </a:solidFill>
              </a:rPr>
              <a:t>PEMFC</a:t>
            </a:r>
            <a:endParaRPr lang="pt-BR" sz="2400" b="1" dirty="0">
              <a:solidFill>
                <a:srgbClr val="178FB9"/>
              </a:solidFill>
            </a:endParaRP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241300" y="4533900"/>
            <a:ext cx="3886200" cy="33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42900" indent="-342900"/>
            <a:endParaRPr lang="en-US" sz="1200" b="1"/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479756" y="4895920"/>
            <a:ext cx="3832937" cy="4638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342900" indent="-342900" algn="l"/>
            <a:r>
              <a:rPr lang="pt-BR" sz="1200" b="1" dirty="0"/>
              <a:t>Figura </a:t>
            </a:r>
            <a:r>
              <a:rPr lang="pt-BR" sz="1200" b="1" dirty="0" smtClean="0"/>
              <a:t>9: </a:t>
            </a:r>
            <a:r>
              <a:rPr lang="pt-BR" sz="1200" b="1" dirty="0" err="1"/>
              <a:t>Polissulfonas</a:t>
            </a:r>
            <a:r>
              <a:rPr lang="pt-BR" sz="1200" b="1" dirty="0"/>
              <a:t> aromáticas PES e PSU </a:t>
            </a:r>
            <a:r>
              <a:rPr lang="pt-BR" sz="1200" dirty="0"/>
              <a:t>(Fonte: Furtado Filho (2005))</a:t>
            </a:r>
            <a:endParaRPr lang="en-US" sz="1200" b="1" dirty="0"/>
          </a:p>
        </p:txBody>
      </p:sp>
      <p:pic>
        <p:nvPicPr>
          <p:cNvPr id="9933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476" y="1364782"/>
            <a:ext cx="4237298" cy="35029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" name="Imagem 6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6841" y="1394923"/>
            <a:ext cx="3480167" cy="1588545"/>
          </a:xfrm>
          <a:prstGeom prst="rect">
            <a:avLst/>
          </a:prstGeom>
        </p:spPr>
      </p:pic>
      <p:pic>
        <p:nvPicPr>
          <p:cNvPr id="8" name="Imagem 7" descr="download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09731" y="3692856"/>
            <a:ext cx="1201004" cy="1000837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7083203" y="4749423"/>
            <a:ext cx="1487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PVA</a:t>
            </a:r>
            <a:endParaRPr lang="en-US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3863397" y="450850"/>
            <a:ext cx="12618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b="1" dirty="0" smtClean="0">
                <a:solidFill>
                  <a:srgbClr val="178FB9"/>
                </a:solidFill>
              </a:rPr>
              <a:t>PEMFC</a:t>
            </a:r>
            <a:endParaRPr lang="pt-BR" sz="2400" b="1" dirty="0">
              <a:solidFill>
                <a:srgbClr val="178FB9"/>
              </a:solidFill>
            </a:endParaRP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241300" y="4533900"/>
            <a:ext cx="3886200" cy="33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42900" indent="-342900"/>
            <a:endParaRPr lang="en-US" sz="1200" b="1"/>
          </a:p>
        </p:txBody>
      </p:sp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723331" y="4954732"/>
            <a:ext cx="7804237" cy="4638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342900" indent="-342900" algn="r"/>
            <a:r>
              <a:rPr lang="pt-BR" sz="1200" b="1" dirty="0"/>
              <a:t>Figura </a:t>
            </a:r>
            <a:r>
              <a:rPr lang="pt-BR" sz="1200" b="1" dirty="0" smtClean="0"/>
              <a:t>10: </a:t>
            </a:r>
            <a:r>
              <a:rPr lang="pt-BR" sz="1200" b="1" dirty="0"/>
              <a:t>Modelo da estrutura hierárquica dos aglomerados iônicos </a:t>
            </a:r>
          </a:p>
          <a:p>
            <a:pPr marL="342900" indent="-342900" algn="r"/>
            <a:r>
              <a:rPr lang="pt-BR" sz="1200" dirty="0"/>
              <a:t>(Fonte: </a:t>
            </a:r>
            <a:r>
              <a:rPr lang="pt-BR" sz="1200" dirty="0" err="1"/>
              <a:t>Kawaguti</a:t>
            </a:r>
            <a:r>
              <a:rPr lang="pt-BR" sz="1200" dirty="0"/>
              <a:t> et. </a:t>
            </a:r>
            <a:r>
              <a:rPr lang="pt-BR" sz="1200" dirty="0" err="1"/>
              <a:t>al</a:t>
            </a:r>
            <a:r>
              <a:rPr lang="pt-BR" sz="1200" dirty="0"/>
              <a:t> (2011))</a:t>
            </a:r>
            <a:endParaRPr lang="en-US" sz="1200" b="1" dirty="0"/>
          </a:p>
        </p:txBody>
      </p:sp>
      <p:graphicFrame>
        <p:nvGraphicFramePr>
          <p:cNvPr id="103438" name="Object 14"/>
          <p:cNvGraphicFramePr>
            <a:graphicFrameLocks noChangeAspect="1"/>
          </p:cNvGraphicFramePr>
          <p:nvPr/>
        </p:nvGraphicFramePr>
        <p:xfrm>
          <a:off x="700802" y="1241944"/>
          <a:ext cx="7818829" cy="3559485"/>
        </p:xfrm>
        <a:graphic>
          <a:graphicData uri="http://schemas.openxmlformats.org/presentationml/2006/ole">
            <p:oleObj spid="_x0000_s103426" name="Bitmap Image" r:id="rId3" imgW="6001588" imgH="2734057" progId="PBrush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3797085" y="374650"/>
            <a:ext cx="12618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b="1" dirty="0" smtClean="0">
                <a:solidFill>
                  <a:srgbClr val="178FB9"/>
                </a:solidFill>
              </a:rPr>
              <a:t>PEMFC</a:t>
            </a:r>
            <a:endParaRPr lang="pt-BR" sz="2400" b="1" dirty="0">
              <a:solidFill>
                <a:srgbClr val="178FB9"/>
              </a:solidFill>
            </a:endParaRPr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5076825" y="1228725"/>
            <a:ext cx="357505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t-BR" dirty="0"/>
              <a:t> </a:t>
            </a:r>
            <a:r>
              <a:rPr lang="pt-BR" b="1" dirty="0"/>
              <a:t>Lee </a:t>
            </a:r>
            <a:r>
              <a:rPr lang="pt-BR" b="1" dirty="0" err="1"/>
              <a:t>et</a:t>
            </a:r>
            <a:r>
              <a:rPr lang="pt-BR" b="1" dirty="0"/>
              <a:t> al. (2010</a:t>
            </a:r>
            <a:r>
              <a:rPr lang="pt-BR" b="1" dirty="0" smtClean="0"/>
              <a:t>):</a:t>
            </a:r>
          </a:p>
          <a:p>
            <a:pPr algn="just">
              <a:lnSpc>
                <a:spcPct val="100000"/>
              </a:lnSpc>
            </a:pPr>
            <a:endParaRPr lang="pt-BR" b="1" dirty="0"/>
          </a:p>
          <a:p>
            <a:pPr algn="just">
              <a:lnSpc>
                <a:spcPct val="100000"/>
              </a:lnSpc>
              <a:buFontTx/>
              <a:buChar char="•"/>
            </a:pPr>
            <a:r>
              <a:rPr lang="pt-BR" dirty="0"/>
              <a:t> [</a:t>
            </a:r>
            <a:r>
              <a:rPr lang="pt-BR" dirty="0" err="1"/>
              <a:t>dema</a:t>
            </a:r>
            <a:r>
              <a:rPr lang="pt-BR" dirty="0"/>
              <a:t>][</a:t>
            </a:r>
            <a:r>
              <a:rPr lang="pt-BR" dirty="0" err="1"/>
              <a:t>T</a:t>
            </a:r>
            <a:r>
              <a:rPr lang="pt-BR" baseline="-25000" dirty="0" err="1"/>
              <a:t>f</a:t>
            </a:r>
            <a:r>
              <a:rPr lang="pt-BR" dirty="0" err="1"/>
              <a:t>O</a:t>
            </a:r>
            <a:r>
              <a:rPr lang="pt-BR" dirty="0"/>
              <a:t>] em </a:t>
            </a:r>
            <a:r>
              <a:rPr lang="pt-BR" dirty="0" err="1"/>
              <a:t>sPI</a:t>
            </a:r>
            <a:endParaRPr lang="pt-BR" dirty="0"/>
          </a:p>
          <a:p>
            <a:pPr algn="just">
              <a:lnSpc>
                <a:spcPct val="100000"/>
              </a:lnSpc>
            </a:pPr>
            <a:endParaRPr lang="pt-BR" dirty="0"/>
          </a:p>
          <a:p>
            <a:pPr algn="just">
              <a:lnSpc>
                <a:spcPct val="100000"/>
              </a:lnSpc>
              <a:buFontTx/>
              <a:buChar char="•"/>
            </a:pPr>
            <a:r>
              <a:rPr lang="pt-BR" dirty="0"/>
              <a:t> Membranas uniformes, resistentes e transparentes</a:t>
            </a:r>
          </a:p>
          <a:p>
            <a:pPr algn="just">
              <a:lnSpc>
                <a:spcPct val="100000"/>
              </a:lnSpc>
            </a:pPr>
            <a:endParaRPr lang="pt-BR" dirty="0"/>
          </a:p>
          <a:p>
            <a:pPr algn="just">
              <a:lnSpc>
                <a:spcPct val="100000"/>
              </a:lnSpc>
              <a:buFontTx/>
              <a:buChar char="•"/>
            </a:pPr>
            <a:r>
              <a:rPr lang="pt-BR" dirty="0"/>
              <a:t> Compatibilidade PIL / matriz: DSC</a:t>
            </a:r>
          </a:p>
          <a:p>
            <a:pPr algn="just">
              <a:lnSpc>
                <a:spcPct val="100000"/>
              </a:lnSpc>
            </a:pPr>
            <a:endParaRPr lang="pt-BR" dirty="0"/>
          </a:p>
          <a:p>
            <a:pPr algn="just">
              <a:lnSpc>
                <a:spcPct val="100000"/>
              </a:lnSpc>
              <a:buFontTx/>
              <a:buChar char="•"/>
            </a:pPr>
            <a:r>
              <a:rPr lang="pt-BR" dirty="0"/>
              <a:t> Estabilidade térmica (TGA): 300 </a:t>
            </a:r>
            <a:r>
              <a:rPr lang="pt-BR" baseline="30000" dirty="0" err="1"/>
              <a:t>o</a:t>
            </a:r>
            <a:r>
              <a:rPr lang="pt-BR" dirty="0" err="1"/>
              <a:t>C</a:t>
            </a:r>
            <a:endParaRPr lang="pt-BR" dirty="0"/>
          </a:p>
          <a:p>
            <a:pPr algn="just">
              <a:lnSpc>
                <a:spcPct val="100000"/>
              </a:lnSpc>
            </a:pPr>
            <a:r>
              <a:rPr lang="pt-BR" dirty="0"/>
              <a:t> </a:t>
            </a:r>
          </a:p>
          <a:p>
            <a:pPr algn="just">
              <a:lnSpc>
                <a:spcPct val="100000"/>
              </a:lnSpc>
            </a:pPr>
            <a:endParaRPr lang="pt-BR" dirty="0"/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635000" y="4292600"/>
            <a:ext cx="3098800" cy="7593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42900" indent="-342900" algn="l">
              <a:lnSpc>
                <a:spcPct val="120000"/>
              </a:lnSpc>
            </a:pPr>
            <a:r>
              <a:rPr lang="pt-BR" sz="1200" b="1" dirty="0"/>
              <a:t>Figura </a:t>
            </a:r>
            <a:r>
              <a:rPr lang="pt-BR" sz="1200" b="1" dirty="0" smtClean="0"/>
              <a:t>11: </a:t>
            </a:r>
            <a:r>
              <a:rPr lang="pt-BR" sz="1200" b="1" dirty="0"/>
              <a:t>Fotografia da membrana compósita SPI-2.27(67) </a:t>
            </a:r>
          </a:p>
          <a:p>
            <a:pPr marL="342900" indent="-342900" algn="l">
              <a:lnSpc>
                <a:spcPct val="120000"/>
              </a:lnSpc>
            </a:pPr>
            <a:r>
              <a:rPr lang="pt-BR" sz="1200" dirty="0"/>
              <a:t>(Fonte: </a:t>
            </a:r>
            <a:r>
              <a:rPr lang="en-US" sz="1200" dirty="0"/>
              <a:t>Lee et al. (2010))</a:t>
            </a:r>
          </a:p>
        </p:txBody>
      </p:sp>
      <p:pic>
        <p:nvPicPr>
          <p:cNvPr id="12083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875" y="1214438"/>
            <a:ext cx="3038475" cy="30210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3051175" y="374650"/>
            <a:ext cx="317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b="1">
                <a:solidFill>
                  <a:srgbClr val="178FB9"/>
                </a:solidFill>
              </a:rPr>
              <a:t>Os Líquidos Iônicos </a:t>
            </a: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1651380" y="5501948"/>
            <a:ext cx="6469038" cy="537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342900" indent="-342900" algn="l">
              <a:lnSpc>
                <a:spcPct val="120000"/>
              </a:lnSpc>
            </a:pPr>
            <a:r>
              <a:rPr lang="pt-BR" sz="1200" b="1" dirty="0"/>
              <a:t>Figura </a:t>
            </a:r>
            <a:r>
              <a:rPr lang="pt-BR" sz="1200" b="1" dirty="0" smtClean="0"/>
              <a:t>2: 1-</a:t>
            </a:r>
            <a:r>
              <a:rPr lang="pt-BR" sz="1200" b="1" dirty="0" err="1" smtClean="0"/>
              <a:t>etil</a:t>
            </a:r>
            <a:r>
              <a:rPr lang="pt-BR" sz="1200" b="1" dirty="0" smtClean="0"/>
              <a:t>-3-</a:t>
            </a:r>
            <a:r>
              <a:rPr lang="pt-BR" sz="1200" b="1" dirty="0" err="1" smtClean="0"/>
              <a:t>metilimidazol</a:t>
            </a:r>
            <a:r>
              <a:rPr lang="pt-BR" sz="1200" b="1" dirty="0" smtClean="0"/>
              <a:t> (cátion) e N,</a:t>
            </a:r>
            <a:r>
              <a:rPr lang="pt-BR" sz="1200" b="1" dirty="0" err="1" smtClean="0"/>
              <a:t>N-bis</a:t>
            </a:r>
            <a:r>
              <a:rPr lang="pt-BR" sz="1200" b="1" dirty="0" smtClean="0"/>
              <a:t>(</a:t>
            </a:r>
            <a:r>
              <a:rPr lang="pt-BR" sz="1200" b="1" dirty="0" err="1" smtClean="0"/>
              <a:t>trifluormetano</a:t>
            </a:r>
            <a:r>
              <a:rPr lang="pt-BR" sz="1200" b="1" dirty="0" smtClean="0"/>
              <a:t>)</a:t>
            </a:r>
            <a:r>
              <a:rPr lang="pt-BR" sz="1200" b="1" dirty="0" err="1" smtClean="0"/>
              <a:t>sulfonamida</a:t>
            </a:r>
            <a:r>
              <a:rPr lang="pt-BR" sz="1200" b="1" dirty="0" smtClean="0"/>
              <a:t> (ânion)</a:t>
            </a:r>
            <a:r>
              <a:rPr lang="pt-BR" sz="1200" dirty="0" smtClean="0"/>
              <a:t> </a:t>
            </a:r>
            <a:r>
              <a:rPr lang="pt-BR" sz="1200" dirty="0"/>
              <a:t>(Fonte: </a:t>
            </a:r>
            <a:r>
              <a:rPr lang="en-US" sz="1200" dirty="0" smtClean="0"/>
              <a:t>Armand </a:t>
            </a:r>
            <a:r>
              <a:rPr lang="en-US" sz="1200" dirty="0"/>
              <a:t>et al. (</a:t>
            </a:r>
            <a:r>
              <a:rPr lang="en-US" sz="1200" dirty="0" smtClean="0"/>
              <a:t>2009))</a:t>
            </a:r>
            <a:endParaRPr lang="en-US" sz="1200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7731" y="987333"/>
            <a:ext cx="5771238" cy="441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3815406" y="374650"/>
            <a:ext cx="12618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178FB9"/>
                </a:solidFill>
              </a:rPr>
              <a:t>PEMFC</a:t>
            </a:r>
            <a:endParaRPr lang="pt-BR" sz="2400" b="1" dirty="0">
              <a:solidFill>
                <a:srgbClr val="178FB9"/>
              </a:solidFill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15900" y="5299075"/>
            <a:ext cx="8628063" cy="27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1200" b="1" dirty="0"/>
              <a:t>Figura </a:t>
            </a:r>
            <a:r>
              <a:rPr lang="pt-BR" sz="1200" b="1" dirty="0" smtClean="0"/>
              <a:t>12: </a:t>
            </a:r>
            <a:r>
              <a:rPr lang="pt-BR" sz="1200" b="1" dirty="0"/>
              <a:t>Procedimento sintético para </a:t>
            </a:r>
            <a:r>
              <a:rPr lang="pt-BR" sz="1200" b="1" dirty="0" err="1"/>
              <a:t>Poliimida</a:t>
            </a:r>
            <a:r>
              <a:rPr lang="pt-BR" sz="1200" b="1" dirty="0"/>
              <a:t> Sulfonada na forma </a:t>
            </a:r>
            <a:r>
              <a:rPr lang="pt-BR" sz="1200" b="1" dirty="0" err="1"/>
              <a:t>dietilmetilamônio</a:t>
            </a:r>
            <a:r>
              <a:rPr lang="pt-BR" sz="1200" b="1" dirty="0"/>
              <a:t> </a:t>
            </a:r>
            <a:r>
              <a:rPr lang="pt-BR" sz="1200" dirty="0"/>
              <a:t>(Fonte: </a:t>
            </a:r>
            <a:r>
              <a:rPr lang="en-US" sz="1200" dirty="0"/>
              <a:t>Lee et al. (2010))</a:t>
            </a:r>
          </a:p>
        </p:txBody>
      </p:sp>
      <p:graphicFrame>
        <p:nvGraphicFramePr>
          <p:cNvPr id="6146" name="Object 6"/>
          <p:cNvGraphicFramePr>
            <a:graphicFrameLocks noChangeAspect="1"/>
          </p:cNvGraphicFramePr>
          <p:nvPr/>
        </p:nvGraphicFramePr>
        <p:xfrm>
          <a:off x="230188" y="1173163"/>
          <a:ext cx="8682037" cy="4171950"/>
        </p:xfrm>
        <a:graphic>
          <a:graphicData uri="http://schemas.openxmlformats.org/presentationml/2006/ole">
            <p:oleObj spid="_x0000_s6146" name="Bitmap Image" r:id="rId3" imgW="5590476" imgH="2685714" progId="PBrush">
              <p:embed/>
            </p:oleObj>
          </a:graphicData>
        </a:graphic>
      </p:graphicFrame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0" y="6119813"/>
            <a:ext cx="7364413" cy="447675"/>
          </a:xfrm>
          <a:prstGeom prst="rect">
            <a:avLst/>
          </a:prstGeom>
          <a:solidFill>
            <a:srgbClr val="188EB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GERAÇÃO DE ENERGIA SUSTENTÁVEL: TENDÊNCIAS E NOVAS TECNOLOGIAS</a:t>
            </a:r>
            <a:endParaRPr lang="pt-BR" sz="1100" b="1" kern="0" dirty="0">
              <a:solidFill>
                <a:srgbClr val="FFFFFF"/>
              </a:solidFill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kern="0" dirty="0">
                <a:solidFill>
                  <a:srgbClr val="DDDDD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Células a combustível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2"/>
          <p:cNvSpPr txBox="1">
            <a:spLocks noChangeArrowheads="1"/>
          </p:cNvSpPr>
          <p:nvPr/>
        </p:nvSpPr>
        <p:spPr bwMode="auto">
          <a:xfrm>
            <a:off x="3699232" y="204788"/>
            <a:ext cx="12618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178FB9"/>
                </a:solidFill>
              </a:rPr>
              <a:t>PEMFC</a:t>
            </a:r>
            <a:endParaRPr lang="pt-BR" sz="2400" b="1" dirty="0">
              <a:solidFill>
                <a:srgbClr val="178FB9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61950" y="2560638"/>
            <a:ext cx="8216900" cy="3812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 algn="ctr">
              <a:lnSpc>
                <a:spcPct val="130000"/>
              </a:lnSpc>
              <a:spcBef>
                <a:spcPct val="50000"/>
              </a:spcBef>
            </a:pPr>
            <a:r>
              <a:rPr lang="pt-BR" sz="1200" b="1" dirty="0"/>
              <a:t>Figura </a:t>
            </a:r>
            <a:r>
              <a:rPr lang="pt-BR" sz="1200" b="1" dirty="0" smtClean="0"/>
              <a:t>13: </a:t>
            </a:r>
            <a:r>
              <a:rPr lang="pt-BR" sz="1200" b="1" dirty="0"/>
              <a:t>Esquema da reação de preparo das membranas híbridas baseadas em PIL</a:t>
            </a:r>
            <a:r>
              <a:rPr lang="pt-BR" dirty="0"/>
              <a:t> </a:t>
            </a:r>
            <a:r>
              <a:rPr lang="pt-BR" sz="1200" dirty="0"/>
              <a:t>(Fonte: </a:t>
            </a:r>
            <a:r>
              <a:rPr lang="pt-BR" sz="1200" dirty="0" err="1"/>
              <a:t>Lin</a:t>
            </a:r>
            <a:r>
              <a:rPr lang="pt-BR" sz="1200" dirty="0"/>
              <a:t> </a:t>
            </a:r>
            <a:r>
              <a:rPr lang="pt-BR" sz="1200" dirty="0" err="1"/>
              <a:t>et.al</a:t>
            </a:r>
            <a:r>
              <a:rPr lang="pt-BR" sz="1200" dirty="0"/>
              <a:t> (2010))</a:t>
            </a:r>
            <a:endParaRPr lang="en-US" sz="1200" dirty="0"/>
          </a:p>
        </p:txBody>
      </p:sp>
      <p:graphicFrame>
        <p:nvGraphicFramePr>
          <p:cNvPr id="7170" name="Object 9"/>
          <p:cNvGraphicFramePr>
            <a:graphicFrameLocks noChangeAspect="1"/>
          </p:cNvGraphicFramePr>
          <p:nvPr/>
        </p:nvGraphicFramePr>
        <p:xfrm>
          <a:off x="460375" y="800100"/>
          <a:ext cx="8058150" cy="1897063"/>
        </p:xfrm>
        <a:graphic>
          <a:graphicData uri="http://schemas.openxmlformats.org/presentationml/2006/ole">
            <p:oleObj spid="_x0000_s7170" name="Bitmap Image" r:id="rId3" imgW="5420482" imgH="1276190" progId="PBrush">
              <p:embed/>
            </p:oleObj>
          </a:graphicData>
        </a:graphic>
      </p:graphicFrame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266700" y="5483225"/>
            <a:ext cx="8547100" cy="525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1200" b="1" dirty="0"/>
              <a:t>Figura </a:t>
            </a:r>
            <a:r>
              <a:rPr lang="pt-BR" sz="1200" b="1" dirty="0" smtClean="0"/>
              <a:t>14: </a:t>
            </a:r>
            <a:r>
              <a:rPr lang="pt-BR" sz="1200" b="1" dirty="0"/>
              <a:t>(A) Diagrama esquemático do PAMAM G4.0-NH</a:t>
            </a:r>
            <a:r>
              <a:rPr lang="pt-BR" sz="1200" b="1" baseline="-25000" dirty="0"/>
              <a:t>3</a:t>
            </a:r>
            <a:r>
              <a:rPr lang="pt-BR" sz="1200" b="1" baseline="30000" dirty="0"/>
              <a:t>+</a:t>
            </a:r>
            <a:r>
              <a:rPr lang="pt-BR" sz="1200" b="1" dirty="0"/>
              <a:t>Tf</a:t>
            </a:r>
            <a:r>
              <a:rPr lang="pt-BR" sz="1200" b="1" baseline="-25000" dirty="0"/>
              <a:t>2</a:t>
            </a:r>
            <a:r>
              <a:rPr lang="pt-BR" sz="1200" b="1" dirty="0"/>
              <a:t>N</a:t>
            </a:r>
            <a:r>
              <a:rPr lang="pt-BR" sz="1200" b="1" baseline="30000" dirty="0"/>
              <a:t>-</a:t>
            </a:r>
            <a:r>
              <a:rPr lang="pt-BR" sz="1200" b="1" dirty="0"/>
              <a:t>. (B) Esquema da reação de preparo das membranas compósitas de PIL baseadas em </a:t>
            </a:r>
            <a:r>
              <a:rPr lang="pt-BR" sz="1200" b="1" dirty="0" err="1"/>
              <a:t>dendrímero</a:t>
            </a:r>
            <a:r>
              <a:rPr lang="pt-BR" sz="1200" b="1" dirty="0"/>
              <a:t> PAMAM</a:t>
            </a:r>
            <a:r>
              <a:rPr lang="pt-BR" dirty="0"/>
              <a:t> </a:t>
            </a:r>
            <a:r>
              <a:rPr lang="pt-BR" sz="1200" dirty="0"/>
              <a:t>(Fonte: Chu </a:t>
            </a:r>
            <a:r>
              <a:rPr lang="pt-BR" sz="1200" dirty="0" err="1"/>
              <a:t>et.al</a:t>
            </a:r>
            <a:r>
              <a:rPr lang="pt-BR" sz="1200" dirty="0"/>
              <a:t> (2011))</a:t>
            </a:r>
            <a:endParaRPr lang="en-US" sz="1200" dirty="0"/>
          </a:p>
        </p:txBody>
      </p:sp>
      <p:graphicFrame>
        <p:nvGraphicFramePr>
          <p:cNvPr id="7171" name="Object 10"/>
          <p:cNvGraphicFramePr>
            <a:graphicFrameLocks noChangeAspect="1"/>
          </p:cNvGraphicFramePr>
          <p:nvPr/>
        </p:nvGraphicFramePr>
        <p:xfrm>
          <a:off x="1355725" y="3052763"/>
          <a:ext cx="6456363" cy="2468562"/>
        </p:xfrm>
        <a:graphic>
          <a:graphicData uri="http://schemas.openxmlformats.org/presentationml/2006/ole">
            <p:oleObj spid="_x0000_s7171" name="Bitmap Image" r:id="rId4" imgW="10161905" imgH="3885714" progId="PBrush">
              <p:embed/>
            </p:oleObj>
          </a:graphicData>
        </a:graphic>
      </p:graphicFrame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0" y="6119813"/>
            <a:ext cx="7364413" cy="447675"/>
          </a:xfrm>
          <a:prstGeom prst="rect">
            <a:avLst/>
          </a:prstGeom>
          <a:solidFill>
            <a:srgbClr val="188EB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GERAÇÃO DE ENERGIA SUSTENTÁVEL: TENDÊNCIAS E NOVAS TECNOLOGIAS</a:t>
            </a:r>
            <a:endParaRPr lang="pt-BR" sz="1100" b="1" kern="0" dirty="0">
              <a:solidFill>
                <a:srgbClr val="FFFFFF"/>
              </a:solidFill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kern="0" dirty="0">
                <a:solidFill>
                  <a:srgbClr val="DDDDD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Células a combustível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2"/>
          <p:cNvSpPr txBox="1">
            <a:spLocks noChangeArrowheads="1"/>
          </p:cNvSpPr>
          <p:nvPr/>
        </p:nvSpPr>
        <p:spPr bwMode="auto">
          <a:xfrm>
            <a:off x="3752850" y="450850"/>
            <a:ext cx="174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2400" b="1">
                <a:solidFill>
                  <a:srgbClr val="178FB9"/>
                </a:solidFill>
              </a:rPr>
              <a:t>Conclusão</a:t>
            </a:r>
          </a:p>
        </p:txBody>
      </p:sp>
      <p:sp>
        <p:nvSpPr>
          <p:cNvPr id="46082" name="Text Box 3"/>
          <p:cNvSpPr txBox="1">
            <a:spLocks noChangeArrowheads="1"/>
          </p:cNvSpPr>
          <p:nvPr/>
        </p:nvSpPr>
        <p:spPr bwMode="auto">
          <a:xfrm>
            <a:off x="708025" y="1355725"/>
            <a:ext cx="772795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r>
              <a:rPr lang="pt-BR" dirty="0"/>
              <a:t> Pesquisa: fontes de energia alternativa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endParaRPr lang="pt-BR" dirty="0"/>
          </a:p>
          <a:p>
            <a:pPr algn="just"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r>
              <a:rPr lang="pt-BR" dirty="0"/>
              <a:t> Polímeros: papel fundamental</a:t>
            </a:r>
          </a:p>
          <a:p>
            <a:pPr lvl="1" algn="just"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r>
              <a:rPr lang="pt-BR" dirty="0"/>
              <a:t> Melhor manipulação de rejeitos</a:t>
            </a:r>
          </a:p>
          <a:p>
            <a:pPr lvl="1" algn="just"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r>
              <a:rPr lang="pt-BR" dirty="0"/>
              <a:t> Baixo custo</a:t>
            </a:r>
          </a:p>
          <a:p>
            <a:pPr lvl="1" algn="just"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r>
              <a:rPr lang="pt-BR" dirty="0"/>
              <a:t> Maior facilidade de obtenção e síntese de </a:t>
            </a:r>
            <a:r>
              <a:rPr lang="pt-BR" dirty="0" smtClean="0"/>
              <a:t>materiais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endParaRPr lang="pt-BR" dirty="0" smtClean="0"/>
          </a:p>
          <a:p>
            <a:pPr algn="just">
              <a:lnSpc>
                <a:spcPct val="150000"/>
              </a:lnSpc>
              <a:buFontTx/>
              <a:buChar char="•"/>
            </a:pPr>
            <a:r>
              <a:rPr lang="pt-BR" dirty="0" smtClean="0"/>
              <a:t> Líquidos Iônicos: propriedades únicas fundamentais para o futuro das tecnologias limpas e eficientes</a:t>
            </a:r>
          </a:p>
          <a:p>
            <a:pPr algn="just">
              <a:lnSpc>
                <a:spcPct val="100000"/>
              </a:lnSpc>
            </a:pPr>
            <a:endParaRPr lang="pt-BR" dirty="0" smtClean="0"/>
          </a:p>
          <a:p>
            <a:pPr algn="just">
              <a:spcBef>
                <a:spcPct val="50000"/>
              </a:spcBef>
            </a:pPr>
            <a:endParaRPr lang="pt-BR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0" y="6119813"/>
            <a:ext cx="7364413" cy="447675"/>
          </a:xfrm>
          <a:prstGeom prst="rect">
            <a:avLst/>
          </a:prstGeom>
          <a:solidFill>
            <a:srgbClr val="188EB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GERAÇÃO DE ENERGIA SUSTENTÁVEL: TENDÊNCIAS E NOVAS TECNOLOGIAS</a:t>
            </a:r>
            <a:endParaRPr lang="pt-BR" sz="1100" b="1" kern="0" dirty="0">
              <a:solidFill>
                <a:srgbClr val="FFFFFF"/>
              </a:solidFill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kern="0" dirty="0">
                <a:solidFill>
                  <a:srgbClr val="DDDDD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Células a combustível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2"/>
          <p:cNvSpPr txBox="1">
            <a:spLocks noChangeArrowheads="1"/>
          </p:cNvSpPr>
          <p:nvPr/>
        </p:nvSpPr>
        <p:spPr bwMode="auto">
          <a:xfrm>
            <a:off x="2265363" y="1065213"/>
            <a:ext cx="48990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000" b="1">
                <a:solidFill>
                  <a:srgbClr val="178FB9"/>
                </a:solidFill>
              </a:rPr>
              <a:t>Obrigado</a:t>
            </a:r>
          </a:p>
        </p:txBody>
      </p:sp>
      <p:sp>
        <p:nvSpPr>
          <p:cNvPr id="47106" name="Text Box 3"/>
          <p:cNvSpPr txBox="1">
            <a:spLocks noChangeArrowheads="1"/>
          </p:cNvSpPr>
          <p:nvPr/>
        </p:nvSpPr>
        <p:spPr bwMode="auto">
          <a:xfrm>
            <a:off x="1282700" y="2184204"/>
            <a:ext cx="7097713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000" dirty="0"/>
              <a:t>Laboratório de Polímeros para Aplicações </a:t>
            </a:r>
            <a:r>
              <a:rPr lang="pt-BR" sz="2000" dirty="0" smtClean="0"/>
              <a:t>Especiais</a:t>
            </a:r>
          </a:p>
          <a:p>
            <a:pPr algn="just">
              <a:spcBef>
                <a:spcPct val="50000"/>
              </a:spcBef>
            </a:pPr>
            <a:r>
              <a:rPr lang="pt-BR" sz="2000" dirty="0" smtClean="0"/>
              <a:t>Sala J-125</a:t>
            </a:r>
            <a:endParaRPr lang="pt-BR" sz="2000" dirty="0"/>
          </a:p>
          <a:p>
            <a:pPr algn="just">
              <a:spcBef>
                <a:spcPct val="50000"/>
              </a:spcBef>
            </a:pPr>
            <a:r>
              <a:rPr lang="pt-BR" sz="2000" dirty="0"/>
              <a:t>Instituto de Macromoléculas Professora Eloisa Mano</a:t>
            </a:r>
          </a:p>
          <a:p>
            <a:pPr algn="just">
              <a:spcBef>
                <a:spcPct val="50000"/>
              </a:spcBef>
            </a:pPr>
            <a:r>
              <a:rPr lang="pt-BR" sz="2000" dirty="0"/>
              <a:t>Universidade Federal do Rio de Janeiro</a:t>
            </a:r>
          </a:p>
          <a:p>
            <a:pPr algn="just">
              <a:spcBef>
                <a:spcPct val="50000"/>
              </a:spcBef>
            </a:pPr>
            <a:endParaRPr lang="pt-BR" sz="2000" dirty="0"/>
          </a:p>
          <a:p>
            <a:pPr algn="just">
              <a:spcBef>
                <a:spcPct val="50000"/>
              </a:spcBef>
            </a:pPr>
            <a:r>
              <a:rPr lang="pt-BR" sz="2000" dirty="0"/>
              <a:t>www.ima.ufrj.br</a:t>
            </a:r>
          </a:p>
          <a:p>
            <a:pPr algn="just">
              <a:spcBef>
                <a:spcPct val="50000"/>
              </a:spcBef>
            </a:pPr>
            <a:endParaRPr lang="pt-BR" sz="2000" dirty="0"/>
          </a:p>
          <a:p>
            <a:pPr algn="just">
              <a:spcBef>
                <a:spcPct val="50000"/>
              </a:spcBef>
            </a:pPr>
            <a:r>
              <a:rPr lang="pt-BR" sz="2000" dirty="0" smtClean="0"/>
              <a:t>jabatalha@ima.ufrj.br</a:t>
            </a:r>
            <a:endParaRPr lang="pt-BR" sz="2000" dirty="0"/>
          </a:p>
          <a:p>
            <a:pPr algn="just">
              <a:spcBef>
                <a:spcPct val="50000"/>
              </a:spcBef>
            </a:pPr>
            <a:r>
              <a:rPr lang="pt-BR" dirty="0"/>
              <a:t> </a:t>
            </a:r>
          </a:p>
          <a:p>
            <a:pPr algn="just">
              <a:spcBef>
                <a:spcPct val="50000"/>
              </a:spcBef>
            </a:pPr>
            <a:endParaRPr lang="pt-BR" dirty="0"/>
          </a:p>
          <a:p>
            <a:pPr algn="just">
              <a:spcBef>
                <a:spcPct val="50000"/>
              </a:spcBef>
            </a:pPr>
            <a:endParaRPr lang="pt-BR" dirty="0"/>
          </a:p>
          <a:p>
            <a:pPr algn="just">
              <a:spcBef>
                <a:spcPct val="50000"/>
              </a:spcBef>
            </a:pPr>
            <a:endParaRPr lang="pt-BR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0" y="6119813"/>
            <a:ext cx="7364413" cy="447675"/>
          </a:xfrm>
          <a:prstGeom prst="rect">
            <a:avLst/>
          </a:prstGeom>
          <a:solidFill>
            <a:srgbClr val="188EB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GERAÇÃO DE ENERGIA SUSTENTÁVEL: TENDÊNCIAS E NOVAS TECNOLOGIAS</a:t>
            </a:r>
            <a:endParaRPr lang="pt-BR" sz="1100" b="1" kern="0" dirty="0">
              <a:solidFill>
                <a:srgbClr val="FFFFFF"/>
              </a:solidFill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kern="0" dirty="0">
                <a:solidFill>
                  <a:srgbClr val="DDDDD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Células a combustível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3051175" y="374650"/>
            <a:ext cx="317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b="1">
                <a:solidFill>
                  <a:srgbClr val="178FB9"/>
                </a:solidFill>
              </a:rPr>
              <a:t>Os Líquidos Iônicos </a:t>
            </a: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6482747" y="5379114"/>
            <a:ext cx="2033516" cy="3256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342900" indent="-342900" algn="l">
              <a:lnSpc>
                <a:spcPct val="120000"/>
              </a:lnSpc>
            </a:pPr>
            <a:r>
              <a:rPr lang="pt-BR" sz="1200" dirty="0" smtClean="0"/>
              <a:t>Fonte</a:t>
            </a:r>
            <a:r>
              <a:rPr lang="pt-BR" sz="1200" dirty="0"/>
              <a:t>: </a:t>
            </a:r>
            <a:r>
              <a:rPr lang="en-US" sz="1200" dirty="0" smtClean="0"/>
              <a:t>Armand </a:t>
            </a:r>
            <a:r>
              <a:rPr lang="en-US" sz="1200" dirty="0"/>
              <a:t>et al. (</a:t>
            </a:r>
            <a:r>
              <a:rPr lang="en-US" sz="1200" dirty="0" smtClean="0"/>
              <a:t>2009)</a:t>
            </a:r>
            <a:endParaRPr lang="en-US" sz="1200" dirty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979" y="1132765"/>
            <a:ext cx="7833815" cy="422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3051175" y="374650"/>
            <a:ext cx="28190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b="1" dirty="0" smtClean="0">
                <a:solidFill>
                  <a:srgbClr val="178FB9"/>
                </a:solidFill>
              </a:rPr>
              <a:t>Solventes Verdes </a:t>
            </a:r>
            <a:endParaRPr lang="pt-BR" sz="2400" b="1" dirty="0">
              <a:solidFill>
                <a:srgbClr val="178FB9"/>
              </a:solidFill>
            </a:endParaRPr>
          </a:p>
        </p:txBody>
      </p:sp>
      <p:pic>
        <p:nvPicPr>
          <p:cNvPr id="5" name="Imagem 4" descr="cellulo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0473" y="996287"/>
            <a:ext cx="6175938" cy="486355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3051175" y="374650"/>
            <a:ext cx="28190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b="1" dirty="0" smtClean="0">
                <a:solidFill>
                  <a:srgbClr val="178FB9"/>
                </a:solidFill>
              </a:rPr>
              <a:t>Solventes Verdes </a:t>
            </a:r>
            <a:endParaRPr lang="pt-BR" sz="2400" b="1" dirty="0">
              <a:solidFill>
                <a:srgbClr val="178FB9"/>
              </a:solidFill>
            </a:endParaRPr>
          </a:p>
        </p:txBody>
      </p:sp>
      <p:pic>
        <p:nvPicPr>
          <p:cNvPr id="4" name="Imagem 3" descr="cellulose_2_www_allenfiltersinc_c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1523" y="969163"/>
            <a:ext cx="5636514" cy="425106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787856" y="5240760"/>
            <a:ext cx="5650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Celulose</a:t>
            </a:r>
            <a:endParaRPr lang="en-US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3051175" y="374650"/>
            <a:ext cx="28190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b="1" dirty="0" smtClean="0">
                <a:solidFill>
                  <a:srgbClr val="178FB9"/>
                </a:solidFill>
              </a:rPr>
              <a:t>Solventes Verdes </a:t>
            </a:r>
            <a:endParaRPr lang="pt-BR" sz="2400" b="1" dirty="0">
              <a:solidFill>
                <a:srgbClr val="178FB9"/>
              </a:solidFill>
            </a:endParaRPr>
          </a:p>
        </p:txBody>
      </p:sp>
      <p:pic>
        <p:nvPicPr>
          <p:cNvPr id="4" name="Imagem 3" descr="cellulose_2_www_allenfiltersinc_c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9764" y="1051052"/>
            <a:ext cx="5500048" cy="4148145"/>
          </a:xfrm>
          <a:prstGeom prst="rect">
            <a:avLst/>
          </a:prstGeom>
        </p:spPr>
      </p:pic>
      <p:pic>
        <p:nvPicPr>
          <p:cNvPr id="6" name="Imagem 5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9611" y="3411940"/>
            <a:ext cx="4977266" cy="220063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869743" y="5213464"/>
            <a:ext cx="3084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Celulose</a:t>
            </a:r>
            <a:endParaRPr lang="en-US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3051175" y="374650"/>
            <a:ext cx="28190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b="1" dirty="0" smtClean="0">
                <a:solidFill>
                  <a:srgbClr val="178FB9"/>
                </a:solidFill>
              </a:rPr>
              <a:t>Solventes Verdes </a:t>
            </a:r>
            <a:endParaRPr lang="pt-BR" sz="2400" b="1" dirty="0">
              <a:solidFill>
                <a:srgbClr val="178FB9"/>
              </a:solidFill>
            </a:endParaRP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6182496" y="793472"/>
            <a:ext cx="2033516" cy="3256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342900" indent="-342900" algn="l">
              <a:lnSpc>
                <a:spcPct val="120000"/>
              </a:lnSpc>
            </a:pPr>
            <a:r>
              <a:rPr lang="pt-BR" sz="1200" dirty="0" smtClean="0"/>
              <a:t>Fonte</a:t>
            </a:r>
            <a:r>
              <a:rPr lang="pt-BR" sz="1200" dirty="0"/>
              <a:t>: </a:t>
            </a:r>
            <a:r>
              <a:rPr lang="en-US" sz="1200" dirty="0" smtClean="0"/>
              <a:t>Armand </a:t>
            </a:r>
            <a:r>
              <a:rPr lang="en-US" sz="1200" dirty="0"/>
              <a:t>et al. (</a:t>
            </a:r>
            <a:r>
              <a:rPr lang="en-US" sz="1200" dirty="0" smtClean="0"/>
              <a:t>2009)</a:t>
            </a:r>
            <a:endParaRPr lang="en-US" sz="1200" dirty="0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25" y="1132764"/>
            <a:ext cx="7723455" cy="464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3051175" y="374650"/>
            <a:ext cx="28190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b="1" dirty="0" smtClean="0">
                <a:solidFill>
                  <a:srgbClr val="178FB9"/>
                </a:solidFill>
              </a:rPr>
              <a:t>Solventes Verdes </a:t>
            </a:r>
            <a:endParaRPr lang="pt-BR" sz="2400" b="1" dirty="0">
              <a:solidFill>
                <a:srgbClr val="178FB9"/>
              </a:solidFill>
            </a:endParaRP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5800358" y="5474654"/>
            <a:ext cx="2033516" cy="3627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342900" indent="-342900" algn="l">
              <a:lnSpc>
                <a:spcPct val="120000"/>
              </a:lnSpc>
            </a:pPr>
            <a:r>
              <a:rPr lang="pt-BR" b="1" dirty="0" smtClean="0"/>
              <a:t>Proteína</a:t>
            </a:r>
            <a:endParaRPr lang="en-US" b="1" dirty="0"/>
          </a:p>
        </p:txBody>
      </p:sp>
      <p:pic>
        <p:nvPicPr>
          <p:cNvPr id="5" name="Imagem 4" descr="PE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4075" y="2184778"/>
            <a:ext cx="4011599" cy="2510051"/>
          </a:xfrm>
          <a:prstGeom prst="rect">
            <a:avLst/>
          </a:prstGeom>
        </p:spPr>
      </p:pic>
      <p:pic>
        <p:nvPicPr>
          <p:cNvPr id="6" name="Imagem 5" descr="Protein_CP_PDB_1kc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5443" y="1119116"/>
            <a:ext cx="4576168" cy="4380931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42900" marR="0" indent="-342900" algn="ctr" defTabSz="914400" rtl="0" eaLnBrk="1" fontAlgn="base" latinLnBrk="0" hangingPunct="1">
          <a:lnSpc>
            <a:spcPct val="13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pt-B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42900" marR="0" indent="-342900" algn="ctr" defTabSz="914400" rtl="0" eaLnBrk="1" fontAlgn="base" latinLnBrk="0" hangingPunct="1">
          <a:lnSpc>
            <a:spcPct val="13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pt-B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19476</TotalTime>
  <Words>1105</Words>
  <Application>Microsoft Office PowerPoint</Application>
  <PresentationFormat>Apresentação na tela (4:3)</PresentationFormat>
  <Paragraphs>210</Paragraphs>
  <Slides>33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5" baseType="lpstr">
      <vt:lpstr>Design padrão</vt:lpstr>
      <vt:lpstr>Bitmap 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Letícia Motta</dc:creator>
  <cp:lastModifiedBy>ASAP</cp:lastModifiedBy>
  <cp:revision>497</cp:revision>
  <dcterms:created xsi:type="dcterms:W3CDTF">2007-08-21T13:30:33Z</dcterms:created>
  <dcterms:modified xsi:type="dcterms:W3CDTF">2013-11-18T18:31:19Z</dcterms:modified>
</cp:coreProperties>
</file>